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293D-DB4C-4273-A825-80BCB6E100BB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568-BC95-4A02-9AAF-0F16E1CFB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57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293D-DB4C-4273-A825-80BCB6E100BB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568-BC95-4A02-9AAF-0F16E1CFB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27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293D-DB4C-4273-A825-80BCB6E100BB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568-BC95-4A02-9AAF-0F16E1CFB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6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293D-DB4C-4273-A825-80BCB6E100BB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568-BC95-4A02-9AAF-0F16E1CFB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59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293D-DB4C-4273-A825-80BCB6E100BB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568-BC95-4A02-9AAF-0F16E1CFB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80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293D-DB4C-4273-A825-80BCB6E100BB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568-BC95-4A02-9AAF-0F16E1CFB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83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293D-DB4C-4273-A825-80BCB6E100BB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568-BC95-4A02-9AAF-0F16E1CFB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293D-DB4C-4273-A825-80BCB6E100BB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568-BC95-4A02-9AAF-0F16E1CFB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16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293D-DB4C-4273-A825-80BCB6E100BB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568-BC95-4A02-9AAF-0F16E1CFB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54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293D-DB4C-4273-A825-80BCB6E100BB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568-BC95-4A02-9AAF-0F16E1CFB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9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293D-DB4C-4273-A825-80BCB6E100BB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568-BC95-4A02-9AAF-0F16E1CFB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96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0293D-DB4C-4273-A825-80BCB6E100BB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7D568-BC95-4A02-9AAF-0F16E1CFB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00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723667"/>
              </p:ext>
            </p:extLst>
          </p:nvPr>
        </p:nvGraphicFramePr>
        <p:xfrm>
          <a:off x="226651" y="70336"/>
          <a:ext cx="11965348" cy="6627453"/>
        </p:xfrm>
        <a:graphic>
          <a:graphicData uri="http://schemas.openxmlformats.org/drawingml/2006/table">
            <a:tbl>
              <a:tblPr/>
              <a:tblGrid>
                <a:gridCol w="4409972">
                  <a:extLst>
                    <a:ext uri="{9D8B030D-6E8A-4147-A177-3AD203B41FA5}">
                      <a16:colId xmlns:a16="http://schemas.microsoft.com/office/drawing/2014/main" val="3762225697"/>
                    </a:ext>
                  </a:extLst>
                </a:gridCol>
                <a:gridCol w="472211">
                  <a:extLst>
                    <a:ext uri="{9D8B030D-6E8A-4147-A177-3AD203B41FA5}">
                      <a16:colId xmlns:a16="http://schemas.microsoft.com/office/drawing/2014/main" val="1427590072"/>
                    </a:ext>
                  </a:extLst>
                </a:gridCol>
                <a:gridCol w="472211">
                  <a:extLst>
                    <a:ext uri="{9D8B030D-6E8A-4147-A177-3AD203B41FA5}">
                      <a16:colId xmlns:a16="http://schemas.microsoft.com/office/drawing/2014/main" val="2061247784"/>
                    </a:ext>
                  </a:extLst>
                </a:gridCol>
                <a:gridCol w="472211">
                  <a:extLst>
                    <a:ext uri="{9D8B030D-6E8A-4147-A177-3AD203B41FA5}">
                      <a16:colId xmlns:a16="http://schemas.microsoft.com/office/drawing/2014/main" val="3231854527"/>
                    </a:ext>
                  </a:extLst>
                </a:gridCol>
                <a:gridCol w="472211">
                  <a:extLst>
                    <a:ext uri="{9D8B030D-6E8A-4147-A177-3AD203B41FA5}">
                      <a16:colId xmlns:a16="http://schemas.microsoft.com/office/drawing/2014/main" val="3728043154"/>
                    </a:ext>
                  </a:extLst>
                </a:gridCol>
                <a:gridCol w="472211">
                  <a:extLst>
                    <a:ext uri="{9D8B030D-6E8A-4147-A177-3AD203B41FA5}">
                      <a16:colId xmlns:a16="http://schemas.microsoft.com/office/drawing/2014/main" val="1772869442"/>
                    </a:ext>
                  </a:extLst>
                </a:gridCol>
                <a:gridCol w="472211">
                  <a:extLst>
                    <a:ext uri="{9D8B030D-6E8A-4147-A177-3AD203B41FA5}">
                      <a16:colId xmlns:a16="http://schemas.microsoft.com/office/drawing/2014/main" val="3598386019"/>
                    </a:ext>
                  </a:extLst>
                </a:gridCol>
                <a:gridCol w="472211">
                  <a:extLst>
                    <a:ext uri="{9D8B030D-6E8A-4147-A177-3AD203B41FA5}">
                      <a16:colId xmlns:a16="http://schemas.microsoft.com/office/drawing/2014/main" val="2289879078"/>
                    </a:ext>
                  </a:extLst>
                </a:gridCol>
                <a:gridCol w="472211">
                  <a:extLst>
                    <a:ext uri="{9D8B030D-6E8A-4147-A177-3AD203B41FA5}">
                      <a16:colId xmlns:a16="http://schemas.microsoft.com/office/drawing/2014/main" val="2556303690"/>
                    </a:ext>
                  </a:extLst>
                </a:gridCol>
                <a:gridCol w="472211">
                  <a:extLst>
                    <a:ext uri="{9D8B030D-6E8A-4147-A177-3AD203B41FA5}">
                      <a16:colId xmlns:a16="http://schemas.microsoft.com/office/drawing/2014/main" val="2406288880"/>
                    </a:ext>
                  </a:extLst>
                </a:gridCol>
                <a:gridCol w="472211">
                  <a:extLst>
                    <a:ext uri="{9D8B030D-6E8A-4147-A177-3AD203B41FA5}">
                      <a16:colId xmlns:a16="http://schemas.microsoft.com/office/drawing/2014/main" val="2680143684"/>
                    </a:ext>
                  </a:extLst>
                </a:gridCol>
                <a:gridCol w="472211">
                  <a:extLst>
                    <a:ext uri="{9D8B030D-6E8A-4147-A177-3AD203B41FA5}">
                      <a16:colId xmlns:a16="http://schemas.microsoft.com/office/drawing/2014/main" val="3656898042"/>
                    </a:ext>
                  </a:extLst>
                </a:gridCol>
                <a:gridCol w="472211">
                  <a:extLst>
                    <a:ext uri="{9D8B030D-6E8A-4147-A177-3AD203B41FA5}">
                      <a16:colId xmlns:a16="http://schemas.microsoft.com/office/drawing/2014/main" val="3864580532"/>
                    </a:ext>
                  </a:extLst>
                </a:gridCol>
                <a:gridCol w="472211">
                  <a:extLst>
                    <a:ext uri="{9D8B030D-6E8A-4147-A177-3AD203B41FA5}">
                      <a16:colId xmlns:a16="http://schemas.microsoft.com/office/drawing/2014/main" val="4211574257"/>
                    </a:ext>
                  </a:extLst>
                </a:gridCol>
                <a:gridCol w="472211">
                  <a:extLst>
                    <a:ext uri="{9D8B030D-6E8A-4147-A177-3AD203B41FA5}">
                      <a16:colId xmlns:a16="http://schemas.microsoft.com/office/drawing/2014/main" val="782437851"/>
                    </a:ext>
                  </a:extLst>
                </a:gridCol>
                <a:gridCol w="472211">
                  <a:extLst>
                    <a:ext uri="{9D8B030D-6E8A-4147-A177-3AD203B41FA5}">
                      <a16:colId xmlns:a16="http://schemas.microsoft.com/office/drawing/2014/main" val="4260465458"/>
                    </a:ext>
                  </a:extLst>
                </a:gridCol>
                <a:gridCol w="472211">
                  <a:extLst>
                    <a:ext uri="{9D8B030D-6E8A-4147-A177-3AD203B41FA5}">
                      <a16:colId xmlns:a16="http://schemas.microsoft.com/office/drawing/2014/main" val="2267747216"/>
                    </a:ext>
                  </a:extLst>
                </a:gridCol>
              </a:tblGrid>
              <a:tr h="17531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СХЕМА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528156"/>
                  </a:ext>
                </a:extLst>
              </a:tr>
              <a:tr h="175315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583369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Заполнение заявления ПР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!</a:t>
                      </a:r>
                    </a:p>
                  </a:txBody>
                  <a:tcPr marL="6317" marR="6317" marT="63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383304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Прием и регистрация заявления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938294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Рассмотрение заявления (не более 30 календарных дней)</a:t>
                      </a:r>
                    </a:p>
                  </a:txBody>
                  <a:tcPr marL="6317" marR="6317" marT="6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30 календарных дней</a:t>
                      </a:r>
                    </a:p>
                  </a:txBody>
                  <a:tcPr marL="6317" marR="6317" marT="63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05918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рассмотрение оснований для проведения А.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15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166052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формирование комиссии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99783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представление от ОУ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695473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формирование уведомления о проведении А.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651183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Проведение аттестации (не более 60 календарных дней)</a:t>
                      </a:r>
                    </a:p>
                  </a:txBody>
                  <a:tcPr marL="6317" marR="6317" marT="6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60 календарных дней</a:t>
                      </a:r>
                    </a:p>
                  </a:txBody>
                  <a:tcPr marL="6317" marR="6317" marT="63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743297"/>
                  </a:ext>
                </a:extLst>
              </a:tr>
              <a:tr h="58458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направление доп. документов;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</a:b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рег-ция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доп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документов;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уведомление заявителя 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рег-ции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документов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12097"/>
                  </a:ext>
                </a:extLst>
              </a:tr>
              <a:tr h="58458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рассмотрение АМ специалистом;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внесение баллов, подготовка заключения, написание рекомендаций специалистом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43266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выгрузка протокола оценки 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рег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карты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*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467522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подготовка протокола заседания РГ АК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176811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передача документов  в АК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334195"/>
                  </a:ext>
                </a:extLst>
              </a:tr>
              <a:tr h="39194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заседание АК; информирование педагогического работника о результатах аттестации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**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771143"/>
                  </a:ext>
                </a:extLst>
              </a:tr>
              <a:tr h="39194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формирование протокола АК;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подписание протокола 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043498"/>
                  </a:ext>
                </a:extLst>
              </a:tr>
              <a:tr h="58458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предоставление результата оказания услуги Заявителю;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направление ПР работнику рез-та на бум носителе (по запросу)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**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10761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издание распорядительного акта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10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902838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размещение приказа на сайте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МОиМП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</a:t>
                      </a: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910555"/>
                  </a:ext>
                </a:extLst>
              </a:tr>
              <a:tr h="973000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</a:t>
                      </a:r>
                    </a:p>
                  </a:txBody>
                  <a:tcPr marL="6317" marR="6317" marT="6317" marB="0" vert="vert270" anchor="b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16</a:t>
                      </a:r>
                    </a:p>
                  </a:txBody>
                  <a:tcPr marL="6317" marR="6317" marT="6317" marB="0" vert="vert270" anchor="b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21</a:t>
                      </a:r>
                    </a:p>
                  </a:txBody>
                  <a:tcPr marL="6317" marR="6317" marT="6317" marB="0" vert="vert270" anchor="b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22</a:t>
                      </a:r>
                    </a:p>
                  </a:txBody>
                  <a:tcPr marL="6317" marR="6317" marT="6317" marB="0" vert="vert270" anchor="b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23</a:t>
                      </a:r>
                    </a:p>
                  </a:txBody>
                  <a:tcPr marL="6317" marR="6317" marT="6317" marB="0" vert="vert270" anchor="b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</a:t>
                      </a:r>
                    </a:p>
                  </a:txBody>
                  <a:tcPr marL="6317" marR="6317" marT="6317" marB="0" vert="vert270" anchor="b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2-й четверг месяца</a:t>
                      </a:r>
                    </a:p>
                  </a:txBody>
                  <a:tcPr marL="6317" marR="6317" marT="6317" marB="0" vert="vert270" anchor="b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vert="vert270" anchor="b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vert="vert270" anchor="b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последний вторник месяца</a:t>
                      </a:r>
                    </a:p>
                  </a:txBody>
                  <a:tcPr marL="6317" marR="6317" marT="6317" marB="0" vert="vert270" anchor="b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vert="vert270" anchor="b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vert="vert270" anchor="b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317" marR="6317" marT="6317" marB="0" vert="vert270" anchor="b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319909"/>
                  </a:ext>
                </a:extLst>
              </a:tr>
              <a:tr h="175315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7" marR="6317" marT="63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975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4105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128</Words>
  <Application>Microsoft Office PowerPoint</Application>
  <PresentationFormat>Широкоэкранный</PresentationFormat>
  <Paragraphs>277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Liberation Serif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Сёмышева Мария Викторовна</dc:creator>
  <cp:lastModifiedBy>Пользователь</cp:lastModifiedBy>
  <cp:revision>7</cp:revision>
  <cp:lastPrinted>2023-09-05T09:42:33Z</cp:lastPrinted>
  <dcterms:created xsi:type="dcterms:W3CDTF">2023-01-17T11:18:33Z</dcterms:created>
  <dcterms:modified xsi:type="dcterms:W3CDTF">2023-09-05T12:10:09Z</dcterms:modified>
</cp:coreProperties>
</file>