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sldIdLst>
    <p:sldId id="267" r:id="rId2"/>
    <p:sldId id="321" r:id="rId3"/>
    <p:sldId id="265" r:id="rId4"/>
    <p:sldId id="278" r:id="rId5"/>
    <p:sldId id="282" r:id="rId6"/>
    <p:sldId id="326" r:id="rId7"/>
    <p:sldId id="325" r:id="rId8"/>
    <p:sldId id="327" r:id="rId9"/>
    <p:sldId id="281" r:id="rId10"/>
    <p:sldId id="287" r:id="rId11"/>
    <p:sldId id="289" r:id="rId12"/>
    <p:sldId id="290" r:id="rId13"/>
    <p:sldId id="331" r:id="rId14"/>
    <p:sldId id="276" r:id="rId15"/>
    <p:sldId id="329" r:id="rId16"/>
    <p:sldId id="330" r:id="rId17"/>
    <p:sldId id="286" r:id="rId18"/>
    <p:sldId id="277" r:id="rId19"/>
    <p:sldId id="274" r:id="rId20"/>
    <p:sldId id="291" r:id="rId21"/>
    <p:sldId id="273" r:id="rId22"/>
    <p:sldId id="271" r:id="rId23"/>
    <p:sldId id="270" r:id="rId24"/>
    <p:sldId id="297" r:id="rId25"/>
    <p:sldId id="299" r:id="rId26"/>
    <p:sldId id="333" r:id="rId27"/>
    <p:sldId id="332" r:id="rId28"/>
    <p:sldId id="328" r:id="rId29"/>
    <p:sldId id="318" r:id="rId30"/>
    <p:sldId id="31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Segoe Script" panose="020B0504020000000003" pitchFamily="34" charset="0"/>
      <p:regular r:id="rId41"/>
      <p:bold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3" autoAdjust="0"/>
    <p:restoredTop sz="87544" autoAdjust="0"/>
  </p:normalViewPr>
  <p:slideViewPr>
    <p:cSldViewPr>
      <p:cViewPr varScale="1">
        <p:scale>
          <a:sx n="79" d="100"/>
          <a:sy n="79" d="100"/>
        </p:scale>
        <p:origin x="96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Май 2023 год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A9-4A87-9F61-E93D527931A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BA9-4A87-9F61-E93D527931A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A9-4A87-9F61-E93D527931A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BA9-4A87-9F61-E93D527931AA}"/>
              </c:ext>
            </c:extLst>
          </c:dPt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Низший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53</c:v>
                </c:pt>
                <c:pt idx="2">
                  <c:v>34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9-4A87-9F61-E93D52793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632848634167658E-2"/>
          <c:y val="0.16763180799956817"/>
          <c:w val="0.95388690176754776"/>
          <c:h val="0.69485958922595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Май 2023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3F-472C-B997-0D831813F61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22-4FCF-A0EB-2014B0CF274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722-4FCF-A0EB-2014B0CF274A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22-4FCF-A0EB-2014B0CF274A}"/>
              </c:ext>
            </c:extLst>
          </c:dPt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Низший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73</c:v>
                </c:pt>
                <c:pt idx="2">
                  <c:v>26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2-4FCF-A0EB-2014B0CF2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47CA-6ABE-454A-BB26-488642FA1B56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6E52D-06A0-4249-BA41-D1D5D3276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0 %</a:t>
            </a:r>
          </a:p>
          <a:p>
            <a:r>
              <a:rPr lang="ru-RU" dirty="0"/>
              <a:t>73%</a:t>
            </a:r>
          </a:p>
          <a:p>
            <a:r>
              <a:rPr lang="ru-RU" dirty="0"/>
              <a:t> 26%</a:t>
            </a:r>
          </a:p>
          <a:p>
            <a:r>
              <a:rPr lang="ru-RU" dirty="0"/>
              <a:t>1%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6E52D-06A0-4249-BA41-D1D5D32769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6E52D-06A0-4249-BA41-D1D5D32769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1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920880" cy="1008112"/>
          </a:xfrm>
        </p:spPr>
        <p:txBody>
          <a:bodyPr anchor="ctr"/>
          <a:lstStyle/>
          <a:p>
            <a:r>
              <a:rPr lang="ru-RU" sz="1800" b="1" i="1" dirty="0">
                <a:solidFill>
                  <a:srgbClr val="00B050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ct val="0"/>
              </a:spcBef>
              <a:defRPr/>
            </a:pPr>
            <a:r>
              <a:rPr lang="ru-R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90C75E-97F3-4069-96D0-84EF168F23DD}"/>
              </a:ext>
            </a:extLst>
          </p:cNvPr>
          <p:cNvSpPr/>
          <p:nvPr/>
        </p:nvSpPr>
        <p:spPr>
          <a:xfrm>
            <a:off x="1043608" y="1844824"/>
            <a:ext cx="764386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ПЕДАГОГИЧЕСКИЙ СОВЕТ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«ИТОГИ РАБОТЫ ДЕТСКОГО САДА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 за 2023 – 2023 учебный год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>
                <a:solidFill>
                  <a:srgbClr val="7030A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12835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Консультации в рамках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 «Университета здоровья»: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785926"/>
            <a:ext cx="7143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«Велопрогулка - 2022»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«Речевая дыхательная гимнастика»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«Кинезиология как метод активного развития дошкольников»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Практикум «Движения без боли» (гимнастика для суставов)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Тренинг «Как освободиться от тягостных ощущений после стрессовой или конфликтной ситуации»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«Безопасность в летний период»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Систематически проводятся встречи </a:t>
            </a:r>
            <a:r>
              <a:rPr lang="ru-RU" sz="2400" b="1" i="1" dirty="0">
                <a:solidFill>
                  <a:srgbClr val="7030A0"/>
                </a:solidFill>
                <a:latin typeface="Segoe Script" pitchFamily="34" charset="0"/>
              </a:rPr>
              <a:t>«Школы молодого педагога»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57290" y="1214422"/>
            <a:ext cx="72866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«Эффективные способы взаимодействия с родителями»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«Особенности планирования и проведения работы с детьми индивидуально – коррекционной работы»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«Роль музыкальных конкурсов в развитии творческих способностей детей»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технологии в образовательном процессе ДОУ в условиях ФГОС ДО»,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технологии, технологии сохранения и стимулирования здоровья»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как способ развития речи ребенка»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 – класс «Изготовление шумовых музыкальных инструментов»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индивидуальной работы по физическому развитию детей»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терапия в работе с детьми дошкольного возраста»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педагогического мониторинга, и подготовка отчетной документации» - индивидуальные консультации и организация сопровождения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«Проектная деятельность в летний период»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7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Педагогами проведены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городские стажерские площадки: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1574908"/>
          <a:ext cx="7358114" cy="4711612"/>
        </p:xfrm>
        <a:graphic>
          <a:graphicData uri="http://schemas.openxmlformats.org/drawingml/2006/table">
            <a:tbl>
              <a:tblPr/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ФИО педагога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Тема, форма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Падерина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Марина Алексеевна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опыта работы: «Метод ТРИЗ – технологии как средство развития познавательной активности к миру природы у детей старшего дошкольного возраста»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Харина Ольга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Михайловна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Мастер – класс:  «Дымковская  игрушка, как наглядное  пособие для детей дошкольного возраста»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Машталова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Ирина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Николаевна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опыта работы: «Воспитание художественного вкуса через восприятие классической музыки П. И. Чайковского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Чемякина О.С.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связной речи детей раннего дошкольного возраста в процессе обыгрывания русских народных сказок»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Тверитина А.Е.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связной речи по средствам мнемотехники»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Педагог – психолог Гайсина И.А.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«Психологическая игра «Ковер – самолет», как средство эмоционального развития ребенка дошкольного возраста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Налетова В.В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методики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Словолодочки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в познавательно-речевом развитии детей старшего дошкольного возраста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714356"/>
          <a:ext cx="7286676" cy="5610753"/>
        </p:xfrm>
        <a:graphic>
          <a:graphicData uri="http://schemas.openxmlformats.org/drawingml/2006/table">
            <a:tbl>
              <a:tblPr/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Третьякова Т.А.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59715" algn="l"/>
                          <a:tab pos="5810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компонентов устной речи детей раннего дошкольного возраста в процессе познавательно-игровой деятельности с использованием фетра – презентация опыта по реализации проекта «Волшебный фетр»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Музыкальные руководители: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Баженова М.А.,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Субачева Н.Ю.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опыта работы по реализации проекта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«В мире волшебных звуков»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Панова Е.О.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Квиллинг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как средство развития мелкой моторики детей старшего дошкольного возраста»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Захарова И.Н.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Адвент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- календарь как инновационный прием для развития познавательной, игровой и творческой активности детей дошкольного возраста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Педагог – психолог Гайсина И.А.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Инструктор по физической культуре Селиванова В.Н.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 реализации проекта «Баланс» с использованием метода мозжечковой стимуляции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Забоева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Татьяна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Сергеевна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познавательных и творческих способностей детей посредством театрализованной деятельности» через реализацию проекта «В гостях у сказки»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В течение 2022-2023уч. года  педагоги реализовали следующие проекты: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1142984"/>
          <a:ext cx="7358113" cy="5256196"/>
        </p:xfrm>
        <a:graphic>
          <a:graphicData uri="http://schemas.openxmlformats.org/drawingml/2006/table">
            <a:tbl>
              <a:tblPr/>
              <a:tblGrid>
                <a:gridCol w="156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Ф.И.О. педагога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Тема самообразования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ЧФУ ОО (проект)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Падерина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М. 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«Формирование элементарных математических представлений у дошкольников посредством технологии 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Т.А.Сидорчук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«ТРИЗ»»    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«Математический сундучок»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 Распопова О.А.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Валеологическое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воспитание старших дошкольников посредством пособия Т.А. Тарасовой «Я и мое здоровье»»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«Школа здорового человека»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Харина О.М.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мелкой моторики рук детей дошкольного возраста в процессе художественно – творческой деятельности»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«Пластилиновое чудо»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Гайсина И.А.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5440" algn="l"/>
                        </a:tabLst>
                      </a:pPr>
                      <a:r>
                        <a:rPr lang="ru-RU" sz="1200" dirty="0">
                          <a:latin typeface="Calibri"/>
                          <a:ea typeface="Times New Roman"/>
                        </a:rPr>
                        <a:t>Развитие и коррекция высших психических функций посредством метода мозжечковой стимуляции</a:t>
                      </a: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«Правая – левая»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 Ординян Т. Ш.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гигиенических навыков детей раннего возраста»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«Умелые ручки».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Забоева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Т.С.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связной речи младших дошкольников посредством русской народной сказки»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«В гостях у сказки»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 Кугубаева И.П.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«Развитие связной речи дошкольников посредством русской народной сказки»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«Сказки в гости к нам пришли»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Вознюк М.В.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творческих способностей и удовлетворению информационных потребностей детей дошкольного возраста.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«Театр и мы»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 – Машталова И.Н.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«Формирование устойчивого интереса к пению, путем организации» музыкально – творческой деятельности у детей дошкольного возраста»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«Чудесная музыка в гости зовет»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  Баженова М.А.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Развитие и поддержка познавательной активности  и слуховой сосредоточенности музыкальной отзывчивости детей дошкольного возраста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0525" algn="l"/>
                        </a:tabLs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«В мире волшебных звуков»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1" y="642918"/>
          <a:ext cx="7215239" cy="5572163"/>
        </p:xfrm>
        <a:graphic>
          <a:graphicData uri="http://schemas.openxmlformats.org/drawingml/2006/table">
            <a:tbl>
              <a:tblPr/>
              <a:tblGrid>
                <a:gridCol w="153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Субачева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Н.Ю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и поддержка познавательной активности  и слуховой сосредоточенности музыкальной отзывчивости детей дошкольного возраста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«Веселый оркестр»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Инстр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по физ. культ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Изудинова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И. 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«Подвижные игры и игровые задания с мячом как средство развития ловкости у старших дошкольников».</a:t>
                      </a: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«Школа Мяча»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Инстр. по физ. культуре Селиванова В.Н.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Приобщение детей и родителей к физической культуре и здоровому образу жизни. Развитие у детей дошкольного возраста умения ориентироваться на местности и по карте.</a:t>
                      </a: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«ГТО  - путь к здоровью!»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Учитель-логопед Чащина О.В.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Развитие и коррекция высших психических функций и речи посредством метода мозжечковой стимуляции.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«Логопедические тропинки»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Панова М.А.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мышления и связной речи детей дошкольного возраста посредством ТРИЗ технологии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«Технология ТРИЗ для развития речи детей»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Налетова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В.В.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Развитие творческих способностей и удовлетворению информационных потребностей детей дошкольного возраста.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Развитие отдельных компонентов речи, посредством использования пальчиковой гимнастики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«Пальчиками играем – речь развиваем»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Воспитатель Плеханова Е.А.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Развитие творческих способностей и удовлетворению информационных потребностей детей дошкольного возраста.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Развитие отдельных компонентов речи, посредством использования пальчиковой гимнастики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«Пальчиками играем – речь развиваем»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Воспитатель Иванова Е.В.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Развитие творческих способностей у детей дошкольного возраста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Техлогия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ТРИЗ как средства развития связной речи»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9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Воспитатель Суворкова К.А.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Приобщение детей и родителей к физической культуре и здоровому образу жизни.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«Здоровые ловкие, сильные»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9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Воспитатель Костюшкина Н.В.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Развитие логического мышления у дошкольников путем игровой ситуации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«Путешествие по стране «Логике»»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80" marR="369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1" y="714356"/>
          <a:ext cx="7286677" cy="5572165"/>
        </p:xfrm>
        <a:graphic>
          <a:graphicData uri="http://schemas.openxmlformats.org/drawingml/2006/table">
            <a:tbl>
              <a:tblPr/>
              <a:tblGrid>
                <a:gridCol w="154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Леонова В.И.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Развитие связной речи у детей посредством обыгрывания русских народных сказок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«Подарите детям сказку»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Бушуева О.Н.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Развитие связной речи, темпа и тембра голоса у детей дошкольного возраста.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«Риторика для малышей»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Букина А.П.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Приобщение детей и родителей к миру театра, развитие связной речи, посредствам обыгрывания сказок.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«Волшебный мир театра»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 Захарова И.Н.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Развития познавательной, игровой и творческой активности детей дошкольного возраста с применением инновационного подхода «Адвент - календарь»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Адвент-календарь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 Тверитина А.Е.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Развитие связной речи у детей дошкольного возраста по средствам мнемотехники.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«Мнемотехники»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Воспитатели: Добрякова А.В., Таушканова О.А.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Развивать у детей интерес к родному краю как части России: культуре, истории зарождения и развития своего края.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«Каменск – моя малая Родина»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8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Четина Н.С.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Развивать у детей интерес к родному краю как части России: культуре, истории зарождения и развития своего края; к людям, прославившим свой край в истории его становления; к людям разных национальностей, живущих в родном крае.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«Мой край – Урал»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Панова Е.О.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Развития мелкой моторики и художественного творчества у детей дошкольного возраста, посредствам создания картин в технике квилинга.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«Волшебный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квиллинг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103" marR="54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78579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Акции</a:t>
            </a:r>
          </a:p>
        </p:txBody>
      </p:sp>
      <p:pic>
        <p:nvPicPr>
          <p:cNvPr id="22529" name="Picture 1" descr="E:\утренники\ВОЛОНТЕРЫ\IMG_20221207_155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7718">
            <a:off x="669655" y="974838"/>
            <a:ext cx="2637668" cy="1978251"/>
          </a:xfrm>
          <a:prstGeom prst="rect">
            <a:avLst/>
          </a:prstGeom>
          <a:noFill/>
        </p:spPr>
      </p:pic>
      <p:pic>
        <p:nvPicPr>
          <p:cNvPr id="22530" name="Picture 2" descr="E:\утренники\ВОЛОНТЕРЫ\IMG_20221207_165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9127">
            <a:off x="5655058" y="739170"/>
            <a:ext cx="2901674" cy="217625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A84DA-DBD8-AEC8-CBE9-36A2C2945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74" y="1700808"/>
            <a:ext cx="2448272" cy="18362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F67B35-1AD4-926C-BEA1-3DE0FFFEB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6" y="3276951"/>
            <a:ext cx="2674623" cy="20059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830229-8BA3-CC6F-334B-7196D0A9C9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1"/>
          <a:stretch/>
        </p:blipFill>
        <p:spPr>
          <a:xfrm rot="354866">
            <a:off x="5765529" y="2944652"/>
            <a:ext cx="2825684" cy="16820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56A31F-0B70-736F-7590-AA312EB0B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798" y="3852010"/>
            <a:ext cx="2451527" cy="18362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29525A-6AB1-7F72-84C4-FC3E261AEF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25"/>
          <a:stretch/>
        </p:blipFill>
        <p:spPr>
          <a:xfrm>
            <a:off x="5607945" y="4904673"/>
            <a:ext cx="3128916" cy="12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642918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Выставки</a:t>
            </a:r>
          </a:p>
        </p:txBody>
      </p:sp>
      <p:pic>
        <p:nvPicPr>
          <p:cNvPr id="21505" name="Picture 1" descr="E:\утренники\оформление холлов\IMG_20230307_140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777" y="1202228"/>
            <a:ext cx="3444659" cy="2583494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A8EA0-DA9D-B0EB-3E5C-A5096A355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90183"/>
            <a:ext cx="3579276" cy="2684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954D31-DD62-2C2B-F661-8D4364541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96804"/>
            <a:ext cx="3426744" cy="25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Участие педагогов и детей в мероприятиях различного уровня</a:t>
            </a:r>
          </a:p>
        </p:txBody>
      </p:sp>
      <p:pic>
        <p:nvPicPr>
          <p:cNvPr id="20484" name="Picture 4" descr="E:\утренники\ДЕНЬ СНЕГА\IMG_20230122_124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500173"/>
            <a:ext cx="3459835" cy="1946157"/>
          </a:xfrm>
          <a:prstGeom prst="rect">
            <a:avLst/>
          </a:prstGeom>
          <a:noFill/>
        </p:spPr>
      </p:pic>
      <p:pic>
        <p:nvPicPr>
          <p:cNvPr id="20485" name="Picture 5" descr="E:\утренники\ДЕНЬ СНЕГА\IMG_20230122_114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98" y="1508310"/>
            <a:ext cx="3061794" cy="2296347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1F40AB-BD3A-15B3-AE52-CD1B13410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717032"/>
            <a:ext cx="3235483" cy="24266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4A2726-DD2A-58E9-28F9-B1E5E1A5A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79227"/>
            <a:ext cx="3061794" cy="22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EF6451-BA04-448E-9EDE-C0DFC0D68738}"/>
              </a:ext>
            </a:extLst>
          </p:cNvPr>
          <p:cNvSpPr/>
          <p:nvPr/>
        </p:nvSpPr>
        <p:spPr>
          <a:xfrm>
            <a:off x="2411760" y="731837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Повестка: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93596C-6BD8-4CBD-B681-C1DA6903728C}"/>
              </a:ext>
            </a:extLst>
          </p:cNvPr>
          <p:cNvSpPr/>
          <p:nvPr/>
        </p:nvSpPr>
        <p:spPr>
          <a:xfrm>
            <a:off x="1259632" y="1193502"/>
            <a:ext cx="727280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Анализ результатов педагогического мониторинга за  2022-2023 уч. год.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 Итоги работы педагогического коллектива за 2022-2023 уч. год.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Анализ выполнения Годового плана.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Участие педагогов и детей в конкурсах различного  уровня.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Аттестация педагогов.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Итоги работы за 2022-2023 учебный год – педагоги всех групп, специалисты.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Организация летнего оздоровительного периода.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Разное.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Решение педсовета.</a:t>
            </a:r>
          </a:p>
        </p:txBody>
      </p:sp>
    </p:spTree>
    <p:extLst>
      <p:ext uri="{BB962C8B-B14F-4D97-AF65-F5344CB8AC3E}">
        <p14:creationId xmlns:p14="http://schemas.microsoft.com/office/powerpoint/2010/main" val="1349490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Развлечения и праздники</a:t>
            </a:r>
          </a:p>
        </p:txBody>
      </p:sp>
      <p:pic>
        <p:nvPicPr>
          <p:cNvPr id="3" name="Picture 2" descr="E:\утренники\масленица 2023\IMG_20230221_10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1127">
            <a:off x="830838" y="1197953"/>
            <a:ext cx="2714612" cy="2035959"/>
          </a:xfrm>
          <a:prstGeom prst="rect">
            <a:avLst/>
          </a:prstGeom>
          <a:noFill/>
        </p:spPr>
      </p:pic>
      <p:pic>
        <p:nvPicPr>
          <p:cNvPr id="18433" name="Picture 1" descr="E:\утренники\масленица 2023\IMG_20230217_105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5065">
            <a:off x="3643306" y="1214422"/>
            <a:ext cx="2476485" cy="1857364"/>
          </a:xfrm>
          <a:prstGeom prst="rect">
            <a:avLst/>
          </a:prstGeom>
          <a:noFill/>
        </p:spPr>
      </p:pic>
      <p:pic>
        <p:nvPicPr>
          <p:cNvPr id="18434" name="Picture 2" descr="E:\утренники\1 сентября 2022\IMG_20220908_091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2140">
            <a:off x="6356352" y="1485574"/>
            <a:ext cx="2381235" cy="1785926"/>
          </a:xfrm>
          <a:prstGeom prst="rect">
            <a:avLst/>
          </a:prstGeom>
          <a:noFill/>
        </p:spPr>
      </p:pic>
      <p:pic>
        <p:nvPicPr>
          <p:cNvPr id="18436" name="Picture 4" descr="E:\утренники\23 февраля и 8 марта 2023\8 марта\IMG_20230301_1028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876"/>
            <a:ext cx="2214546" cy="1660910"/>
          </a:xfrm>
          <a:prstGeom prst="rect">
            <a:avLst/>
          </a:prstGeom>
          <a:noFill/>
        </p:spPr>
      </p:pic>
      <p:pic>
        <p:nvPicPr>
          <p:cNvPr id="18437" name="Picture 5" descr="E:\утренники\23 февраля и 8 марта 2023\8 марта\IMG_20230307_091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143248"/>
            <a:ext cx="2920975" cy="1643049"/>
          </a:xfrm>
          <a:prstGeom prst="rect">
            <a:avLst/>
          </a:prstGeom>
          <a:noFill/>
        </p:spPr>
      </p:pic>
      <p:pic>
        <p:nvPicPr>
          <p:cNvPr id="18438" name="Picture 6" descr="E:\утренники\23 февраля и 8 марта 2023\23 февраля\IMG_20230217_093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0835">
            <a:off x="6026090" y="3447178"/>
            <a:ext cx="2952739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E:\утренники\день смеха\IMG_20220331_092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6800">
            <a:off x="350395" y="331466"/>
            <a:ext cx="3243922" cy="2432942"/>
          </a:xfrm>
          <a:prstGeom prst="rect">
            <a:avLst/>
          </a:prstGeom>
          <a:noFill/>
        </p:spPr>
      </p:pic>
      <p:pic>
        <p:nvPicPr>
          <p:cNvPr id="17410" name="Picture 2" descr="E:\утренники\день смеха\IMG_20220405_09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4676">
            <a:off x="5509603" y="553445"/>
            <a:ext cx="3304539" cy="2478404"/>
          </a:xfrm>
          <a:prstGeom prst="rect">
            <a:avLst/>
          </a:prstGeom>
          <a:noFill/>
        </p:spPr>
      </p:pic>
      <p:pic>
        <p:nvPicPr>
          <p:cNvPr id="17411" name="Picture 3" descr="E:\утренники\Новый год и Колядки 2023\IMG_20230117_09485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00174"/>
            <a:ext cx="3047989" cy="2285992"/>
          </a:xfrm>
          <a:prstGeom prst="rect">
            <a:avLst/>
          </a:prstGeom>
          <a:noFill/>
        </p:spPr>
      </p:pic>
      <p:pic>
        <p:nvPicPr>
          <p:cNvPr id="17412" name="Picture 4" descr="E:\утренники\Новый год и Колядки 2023\IMG_20221229_093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71876"/>
            <a:ext cx="3524243" cy="2643182"/>
          </a:xfrm>
          <a:prstGeom prst="rect">
            <a:avLst/>
          </a:prstGeom>
          <a:noFill/>
        </p:spPr>
      </p:pic>
      <p:pic>
        <p:nvPicPr>
          <p:cNvPr id="17413" name="Picture 5" descr="E:\утренники\Новый год и Колядки 2023\IMG_20221229_1706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786058"/>
            <a:ext cx="3428992" cy="192880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352121-AC80-BA5F-0838-0EE083F827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82" y="4427268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Работа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071546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родителей (законных представителей) образовательными услугами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94% (высокий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уровень)</a:t>
            </a:r>
            <a:endParaRPr lang="ru-RU" dirty="0"/>
          </a:p>
        </p:txBody>
      </p:sp>
      <p:pic>
        <p:nvPicPr>
          <p:cNvPr id="15362" name="Picture 2" descr="E:\утренники\23 февраля и 8 марта 2023\8 марта\IMG_20230301_094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3482">
            <a:off x="407476" y="1782304"/>
            <a:ext cx="2381235" cy="1785926"/>
          </a:xfrm>
          <a:prstGeom prst="rect">
            <a:avLst/>
          </a:prstGeom>
          <a:noFill/>
        </p:spPr>
      </p:pic>
      <p:pic>
        <p:nvPicPr>
          <p:cNvPr id="15363" name="Picture 3" descr="E:\утренники\23 февраля и 8 марта 2023\8 марта\IMG_20230307_10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2786082" cy="2089562"/>
          </a:xfrm>
          <a:prstGeom prst="rect">
            <a:avLst/>
          </a:prstGeom>
          <a:noFill/>
        </p:spPr>
      </p:pic>
      <p:pic>
        <p:nvPicPr>
          <p:cNvPr id="15364" name="Picture 4" descr="E:\утренники\23 февраля и 8 марта 2023\8 марта\IMG_20230303_094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9660">
            <a:off x="6567551" y="1577664"/>
            <a:ext cx="2000246" cy="2666995"/>
          </a:xfrm>
          <a:prstGeom prst="rect">
            <a:avLst/>
          </a:prstGeom>
          <a:noFill/>
        </p:spPr>
      </p:pic>
      <p:pic>
        <p:nvPicPr>
          <p:cNvPr id="15365" name="Picture 5" descr="E:\утренники\23 февраля и 8 марта 2023\23 февраля\IMG_20230215_184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82959">
            <a:off x="463789" y="3730945"/>
            <a:ext cx="2667018" cy="2000264"/>
          </a:xfrm>
          <a:prstGeom prst="rect">
            <a:avLst/>
          </a:prstGeom>
          <a:noFill/>
        </p:spPr>
      </p:pic>
      <p:pic>
        <p:nvPicPr>
          <p:cNvPr id="15367" name="Picture 7" descr="E:\утренники\23 февраля и 8 марта 2023\23 февраля\IMG_20230215_182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214818"/>
            <a:ext cx="2928926" cy="2196695"/>
          </a:xfrm>
          <a:prstGeom prst="rect">
            <a:avLst/>
          </a:prstGeom>
          <a:noFill/>
        </p:spPr>
      </p:pic>
      <p:pic>
        <p:nvPicPr>
          <p:cNvPr id="15368" name="Picture 8" descr="E:\утренники\23 февраля и 8 марта 2023\23 февраля\IMG_20230220_0926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81055">
            <a:off x="5964828" y="4325678"/>
            <a:ext cx="2786050" cy="208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С родителями основным направлением работы была проектная деятельность и форма работы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«Вечер  добрых встреч».</a:t>
            </a:r>
            <a:endParaRPr lang="ru-RU" sz="2400" b="1" dirty="0">
              <a:solidFill>
                <a:srgbClr val="7030A0"/>
              </a:solidFill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14337" name="Picture 1" descr="E:\утренники\День открытых дверей\IMG_20230207_17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238491" cy="2428868"/>
          </a:xfrm>
          <a:prstGeom prst="rect">
            <a:avLst/>
          </a:prstGeom>
          <a:noFill/>
        </p:spPr>
      </p:pic>
      <p:pic>
        <p:nvPicPr>
          <p:cNvPr id="14338" name="Picture 2" descr="E:\утренники\День открытых дверей\IMG_20230207_17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71678"/>
            <a:ext cx="2667019" cy="2000264"/>
          </a:xfrm>
          <a:prstGeom prst="rect">
            <a:avLst/>
          </a:prstGeom>
          <a:noFill/>
        </p:spPr>
      </p:pic>
      <p:pic>
        <p:nvPicPr>
          <p:cNvPr id="14339" name="Picture 3" descr="E:\утренники\День открытых дверей\IMG_20230207_172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143380"/>
            <a:ext cx="3071802" cy="2303852"/>
          </a:xfrm>
          <a:prstGeom prst="rect">
            <a:avLst/>
          </a:prstGeom>
          <a:noFill/>
        </p:spPr>
      </p:pic>
      <p:pic>
        <p:nvPicPr>
          <p:cNvPr id="14340" name="Picture 4" descr="E:\утренники\День открытых дверей\IMG_20230207_1733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643446"/>
            <a:ext cx="2500298" cy="1875224"/>
          </a:xfrm>
          <a:prstGeom prst="rect">
            <a:avLst/>
          </a:prstGeom>
          <a:noFill/>
        </p:spPr>
      </p:pic>
      <p:pic>
        <p:nvPicPr>
          <p:cNvPr id="14341" name="Picture 5" descr="E:\утренники\День открытых дверей\IMG_20230207_18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285992"/>
            <a:ext cx="2285984" cy="1714488"/>
          </a:xfrm>
          <a:prstGeom prst="rect">
            <a:avLst/>
          </a:prstGeom>
          <a:noFill/>
        </p:spPr>
      </p:pic>
      <p:pic>
        <p:nvPicPr>
          <p:cNvPr id="14342" name="Picture 6" descr="E:\утренники\День открытых дверей\IMG_20230207_1708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429132"/>
            <a:ext cx="2667019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   Анализ качества кадрового обеспечения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88396"/>
              </p:ext>
            </p:extLst>
          </p:nvPr>
        </p:nvGraphicFramePr>
        <p:xfrm>
          <a:off x="1357289" y="1428736"/>
          <a:ext cx="7143801" cy="4857785"/>
        </p:xfrm>
        <a:graphic>
          <a:graphicData uri="http://schemas.openxmlformats.org/drawingml/2006/table">
            <a:tbl>
              <a:tblPr/>
              <a:tblGrid>
                <a:gridCol w="603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17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00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717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Должность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Общее число аттестованных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работников с учетом результатов текущего года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Аттестованных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работников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работников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аттест-х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(% от общего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раб-в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учителей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(% от общего числа учителей)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высшая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первая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соот-е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 них по 2м должностям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более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Руководитель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Заместители руководителя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Педагогические работники всего/ в том числе учителей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94%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6747" marR="16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Численность педагогических работников, которым по результатам аттестации присвоена квалификационная категория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Segoe Script" pitchFamily="34" charset="0"/>
              </a:rPr>
              <a:t>в 2022 – 2023 учебном году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B6C0DFD-F6BB-B57C-6CCC-7960FEBDC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9062"/>
              </p:ext>
            </p:extLst>
          </p:nvPr>
        </p:nvGraphicFramePr>
        <p:xfrm>
          <a:off x="1763688" y="2420888"/>
          <a:ext cx="5976664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699">
                  <a:extLst>
                    <a:ext uri="{9D8B030D-6E8A-4147-A177-3AD203B41FA5}">
                      <a16:colId xmlns:a16="http://schemas.microsoft.com/office/drawing/2014/main" val="1274569706"/>
                    </a:ext>
                  </a:extLst>
                </a:gridCol>
                <a:gridCol w="3940965">
                  <a:extLst>
                    <a:ext uri="{9D8B030D-6E8A-4147-A177-3AD203B41FA5}">
                      <a16:colId xmlns:a16="http://schemas.microsoft.com/office/drawing/2014/main" val="1204331905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Количество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817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Высшая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329948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05539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7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379990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Консультации</a:t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556792"/>
            <a:ext cx="6480720" cy="4525963"/>
          </a:xfrm>
        </p:spPr>
        <p:txBody>
          <a:bodyPr/>
          <a:lstStyle/>
          <a:p>
            <a:pPr marL="0" indent="0">
              <a:buNone/>
              <a:defRPr/>
            </a:pPr>
            <a:endParaRPr lang="ru-RU" sz="1800" b="1" i="1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endParaRPr lang="ru-RU" sz="1800" b="1" i="1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endParaRPr lang="ru-RU" sz="1800" b="1" i="1" dirty="0">
              <a:solidFill>
                <a:srgbClr val="00B050"/>
              </a:solidFill>
            </a:endParaRPr>
          </a:p>
          <a:p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0241" name="Picture 1" descr="E:\утренники\МЕТОДИЧЕСКОЕ ОБЪЕДИНЕНИЕ\IMG_20230117_14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90" y="1196752"/>
            <a:ext cx="4060121" cy="3045091"/>
          </a:xfrm>
          <a:prstGeom prst="rect">
            <a:avLst/>
          </a:prstGeom>
          <a:noFill/>
        </p:spPr>
      </p:pic>
      <p:pic>
        <p:nvPicPr>
          <p:cNvPr id="58370" name="Picture 2" descr="E:\утренники\МЕТОДИЧЕСКОЕ ОБЪЕДИНЕНИЕ\IMG_20230117_144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18416"/>
            <a:ext cx="3693782" cy="2770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235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Чествование молодых педагогов и награждение грамотами</a:t>
            </a:r>
          </a:p>
        </p:txBody>
      </p:sp>
      <p:pic>
        <p:nvPicPr>
          <p:cNvPr id="20483" name="Picture 3" descr="E:\утренники\августовская конференция\IMG_20220824_123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12" y="1479065"/>
            <a:ext cx="3560238" cy="2670178"/>
          </a:xfrm>
          <a:prstGeom prst="rect">
            <a:avLst/>
          </a:prstGeom>
          <a:noFill/>
        </p:spPr>
      </p:pic>
      <p:pic>
        <p:nvPicPr>
          <p:cNvPr id="57346" name="Picture 2" descr="E:\утренники\августовская конференция\IMG_20220824_12195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560238" cy="2670179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BD0C17-C340-E2FC-C63B-3B508EC16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71812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Предварительные задачи на 2023-2024 уч.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85860"/>
            <a:ext cx="72866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и развивать условия для организационно-методического сопровождения процесса реализации Федеральной  Образовательной Программы по всем областям и в соответствии с ФГОС ДО;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Повышать уровень компетентности родителей в вопросах воспитания подрастающего поколения через реализацию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родительских  проектов;</a:t>
            </a:r>
          </a:p>
          <a:p>
            <a:pPr marL="342900" lvl="0" indent="-342900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Продолжать совершенствовать уровень профессиональной компетентности педагогов через внедрение модели электронного проектирования в методическую базу Детского сада;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Продолжать активизировать интерактивное образовательное пространство через разработку и внедрение дистанционных образовательных ресурсов.</a:t>
            </a:r>
          </a:p>
          <a:p>
            <a:pPr marL="342900" indent="-3429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Решение педсовета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Считать работу педагогического коллектива за 2022-2023 учебный год результативной.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 ВМР по результатам мониторинга за 2022-2023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год сформулировать годовые задачи на 2023-2024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год.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Заместителю заведующего по ВМР, педагогам и специалистам спланировать и повысить степень участия педагогов в обобщении педагогического опыта и представлении его для педагогического сообщества города.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Воспитателям и специалистам до 01.06.2022г. для разработки Годового плана на 2023-2024 учебный год подготовить предложения по тематике планируемых выставок, конкурсов, консультаций и стажерских площадок на следующий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год.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 ВМР и педагогам до 01.08.2022г. подготовить документацию к следующему учебному году (рабочие программы, планы работы с детьми и родителями, режим дня и др.) в соответствии с новой Федеральной образовательной Программой 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 ВМР, воспитателям и специалистам подготовить документацию (проекты, календарное планирование и др.) на летне-оздоровительный период до 01.06.2023.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Воспитателям провести работу с детьми и родителями по ПДД и безопасности в летний период, подготовить маршруты безопасности – старшие и подготовительные к школе группы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до 01.07.2023г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16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560840" cy="6840760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      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Нормативные документы: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 Федеральный закон «Об образовании в РФ» от 29.12.2012г.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№ 273-ФЭ;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«Порядок организации и осуществления образовательной деятельности по основным общеобразовательным программам - программам дошкольного образования», утвержденного приказом Министерства образования и науки РФ от 30.08.2013г. № 1014;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 Приказ Министерства образования и науки РФ от 17.10.2013г. №1155 «Об утверждении ФГОС ДО»;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 СП 2.4.3648-20 «Санитарно-эпидемиологические требования к организациям воспитания и обучения, отдыха и оздоровления детей и молодежи»,   01.03.2021 — дополнительно с требованиями СанПиН 1.2.3685-21 «Гигиенические нормативы и требования к обеспечению безопасности и (или) безвредности для человека факторов среды обитания»;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Устав Детского сада № 86.</a:t>
            </a:r>
            <a:endParaRPr lang="ru-RU" sz="20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5657" y="2636912"/>
            <a:ext cx="6984775" cy="1152451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9937E5-B740-4966-830B-29D855FA4483}"/>
              </a:ext>
            </a:extLst>
          </p:cNvPr>
          <p:cNvSpPr/>
          <p:nvPr/>
        </p:nvSpPr>
        <p:spPr>
          <a:xfrm>
            <a:off x="1259632" y="843403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Парциальные программы:</a:t>
            </a:r>
          </a:p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 Мы живем на Урале: образовательная программа с учетом специфики национальных, социокультурных и иных условий, в которых осуществляется образовательная деятельность с детьми дошкольного возраста. / Толстикова О.В., Савельева О.В.;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СамоЦвет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дошкольный возраст / О. А. Трофимова, О. В. Толстикова, Н. В. Дягилева, О. В. Закревская; Министерство образования и молодежной политики Свердловской области, Государственное автономное образовательное учреждение дополнительного профессионального образования Свердловской области «Институт развития образования». – Екатеринбург: ГАОУ ДПО СО «ИРО»;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«Основы безопасности детей дошкольного возраста».  / Н.Н. Авдеева, О.Л. Князева, Р.Б.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3EE6D-69E4-4344-837A-FC633AFCBC5E}"/>
              </a:ext>
            </a:extLst>
          </p:cNvPr>
          <p:cNvSpPr/>
          <p:nvPr/>
        </p:nvSpPr>
        <p:spPr>
          <a:xfrm>
            <a:off x="611560" y="62068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Задачи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на 2022 -2023 учебный год: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FC7E14-06A6-4394-B613-E19E1B1B8D5D}"/>
              </a:ext>
            </a:extLst>
          </p:cNvPr>
          <p:cNvSpPr/>
          <p:nvPr/>
        </p:nvSpPr>
        <p:spPr>
          <a:xfrm>
            <a:off x="1331640" y="1411035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1.	Повысить уровень работы ДОУ по сохранению здоровья воспитанников, посредствам системы формирования культуры здорового и безопасного образа жизни у всех участников образовательного процесса.</a:t>
            </a:r>
          </a:p>
          <a:p>
            <a:r>
              <a:rPr lang="ru-RU" sz="2200" dirty="0"/>
              <a:t>2.	Активизировать интерактивное образовательное пространство через разработку и внедрение дистанционных образовательных ресурсов.</a:t>
            </a:r>
          </a:p>
          <a:p>
            <a:r>
              <a:rPr lang="ru-RU" sz="2200" dirty="0"/>
              <a:t>3.	Совершенствовать уровень профессиональной компетентности педагогов через внедрение модели электронного проектирования в методическую базу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FE88E-E18F-4FFE-A69F-74FEA1B3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1021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Анализ результатов педагогического мониторинга дошкольных групп </a:t>
            </a:r>
            <a:b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за  2022-2023 уч. год.</a:t>
            </a:r>
            <a:b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</a:br>
            <a:endParaRPr lang="ru-RU" sz="2400" dirty="0">
              <a:solidFill>
                <a:srgbClr val="7030A0"/>
              </a:solidFill>
              <a:latin typeface="Segoe Script" pitchFamily="34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BD54B23E-7352-978F-CAB2-906C5D2F4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127432"/>
              </p:ext>
            </p:extLst>
          </p:nvPr>
        </p:nvGraphicFramePr>
        <p:xfrm>
          <a:off x="683568" y="1844021"/>
          <a:ext cx="5915000" cy="334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789C41C-DE75-B0DD-AC58-DAD46DCC609E}"/>
              </a:ext>
            </a:extLst>
          </p:cNvPr>
          <p:cNvSpPr txBox="1"/>
          <p:nvPr/>
        </p:nvSpPr>
        <p:spPr>
          <a:xfrm>
            <a:off x="3641068" y="2476346"/>
            <a:ext cx="55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7A524-2F21-6CD2-DC88-51CAD03A9533}"/>
              </a:ext>
            </a:extLst>
          </p:cNvPr>
          <p:cNvSpPr txBox="1"/>
          <p:nvPr/>
        </p:nvSpPr>
        <p:spPr>
          <a:xfrm>
            <a:off x="3919972" y="3331972"/>
            <a:ext cx="773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53%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1D1E0-2BF4-7F3B-5849-7CAC13F6D956}"/>
              </a:ext>
            </a:extLst>
          </p:cNvPr>
          <p:cNvSpPr txBox="1"/>
          <p:nvPr/>
        </p:nvSpPr>
        <p:spPr>
          <a:xfrm>
            <a:off x="2133785" y="3244334"/>
            <a:ext cx="773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34%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CE28E7-84F2-497F-A546-D8A7E723B7A3}"/>
              </a:ext>
            </a:extLst>
          </p:cNvPr>
          <p:cNvSpPr txBox="1"/>
          <p:nvPr/>
        </p:nvSpPr>
        <p:spPr>
          <a:xfrm>
            <a:off x="3172636" y="2403330"/>
            <a:ext cx="621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176129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FE88E-E18F-4FFE-A69F-74FEA1B3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1021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Анализ результатов педагогического мониторинга   групп  раннего возраста</a:t>
            </a:r>
            <a:b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за  2022-2023 уч. год.</a:t>
            </a:r>
            <a:b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</a:br>
            <a:endParaRPr lang="ru-RU" sz="2400" dirty="0">
              <a:solidFill>
                <a:srgbClr val="7030A0"/>
              </a:solidFill>
              <a:latin typeface="Segoe Script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CC3235B-ED81-E1A2-DD74-B2F9116D2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979059"/>
              </p:ext>
            </p:extLst>
          </p:nvPr>
        </p:nvGraphicFramePr>
        <p:xfrm>
          <a:off x="1043608" y="2060848"/>
          <a:ext cx="6059016" cy="35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B83B76-A7B2-D311-EC88-F9232FCDE610}"/>
              </a:ext>
            </a:extLst>
          </p:cNvPr>
          <p:cNvSpPr txBox="1"/>
          <p:nvPr/>
        </p:nvSpPr>
        <p:spPr>
          <a:xfrm>
            <a:off x="2904102" y="3043044"/>
            <a:ext cx="743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FD6D8-EFC9-B34A-0A00-3E959FDCB512}"/>
              </a:ext>
            </a:extLst>
          </p:cNvPr>
          <p:cNvSpPr txBox="1"/>
          <p:nvPr/>
        </p:nvSpPr>
        <p:spPr>
          <a:xfrm>
            <a:off x="4566672" y="3244334"/>
            <a:ext cx="743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73%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A8DAA-ACF5-6025-5DAB-2201A362217E}"/>
              </a:ext>
            </a:extLst>
          </p:cNvPr>
          <p:cNvSpPr txBox="1"/>
          <p:nvPr/>
        </p:nvSpPr>
        <p:spPr>
          <a:xfrm>
            <a:off x="3901440" y="2673712"/>
            <a:ext cx="62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176129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735955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учебного процесса в детском саде осуществляется на основании законодательных актов РФ и обеспечивает благоприятные условия развития способностей, творческого потенциала каждого ребенка, определяет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здоровьесберегающую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здоровьесохраняющую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направленность воспитательно-образовательного процесса, обеспечивает использование в образовательной деятельности форм и методов работы с детьми, соответствующих их возрастным и индивидуальным особенностям, поддержку взрослыми положительного доброжелательного отношения детей в разных видах деятельности, поддержку инициативы и самостоятельности каждого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9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8579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</a:rPr>
              <a:t>Для педагогов детского сада были проведены следующие консультации: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571612"/>
            <a:ext cx="7286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«Роль воспитателя на музыкальном занятии»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«Виды спортивного ориентирования»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«Как помочь агрессивному ребенку»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«Организация развивающей предметно-пространственной среды группы по художественно-эстетическому развитию дошкольников, в т.ч. для театральной  деятельности»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«Результаты вводной диагностики психологической готовности к школе»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метода мозжечковой стимуляции в развитии речи и высших психических функций старших дошкольников»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«Знакомство детей дошкольного возраста с фразеологизмами»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«Сенсорная интеграция у детей с нарушениями эмоционального развития»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2355</Words>
  <Application>Microsoft Office PowerPoint</Application>
  <PresentationFormat>Экран (4:3)</PresentationFormat>
  <Paragraphs>321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Segoe Script</vt:lpstr>
      <vt:lpstr>Calibri</vt:lpstr>
      <vt:lpstr>Comic Sans MS</vt:lpstr>
      <vt:lpstr>Arial</vt:lpstr>
      <vt:lpstr>Times New Roman</vt:lpstr>
      <vt:lpstr>1_Тема Office</vt:lpstr>
      <vt:lpstr>Презентация PowerPoint</vt:lpstr>
      <vt:lpstr>Презентация PowerPoint</vt:lpstr>
      <vt:lpstr>       Нормативные документы: •  Федеральный закон «Об образовании в РФ» от 29.12.2012г.  № 273-ФЭ; • «Порядок организации и осуществления образовательной деятельности по основным общеобразовательным программам - программам дошкольного образования», утвержденного приказом Министерства образования и науки РФ от 30.08.2013г. № 1014;  •  Приказ Министерства образования и науки РФ от 17.10.2013г. №1155 «Об утверждении ФГОС ДО»;  •  СП 2.4.3648-20 «Санитарно-эпидемиологические требования к организациям воспитания и обучения, отдыха и оздоровления детей и молодежи»,   01.03.2021 — дополнительно с требованиями СанПиН 1.2.3685-21 «Гигиенические нормативы и требования к обеспечению безопасности и (или) безвредности для человека факторов среды обитания»; • Устав Детского сада № 86.</vt:lpstr>
      <vt:lpstr>Презентация PowerPoint</vt:lpstr>
      <vt:lpstr>Презентация PowerPoint</vt:lpstr>
      <vt:lpstr>Анализ результатов педагогического мониторинга дошкольных групп  за  2022-2023 уч. год. </vt:lpstr>
      <vt:lpstr>Анализ результатов педагогического мониторинга   групп  раннего возраста за  2022-2023 уч.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№16</cp:lastModifiedBy>
  <cp:revision>285</cp:revision>
  <dcterms:created xsi:type="dcterms:W3CDTF">2014-07-06T18:18:01Z</dcterms:created>
  <dcterms:modified xsi:type="dcterms:W3CDTF">2023-05-18T05:13:24Z</dcterms:modified>
</cp:coreProperties>
</file>