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62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0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337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86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854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570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563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9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9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32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02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4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7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18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0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9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DF1A9-9043-46E9-B76F-C788905EF0F0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2D5186-82A4-4C71-948B-984496DAB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55593-1AF7-7F4C-C097-2261FCCC9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966" y="298580"/>
            <a:ext cx="11295528" cy="1605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A278D3-6A0B-8938-E36F-2F6297748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71" y="2709994"/>
            <a:ext cx="11107270" cy="3365585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презентация </a:t>
            </a:r>
          </a:p>
          <a:p>
            <a:pPr algn="ctr"/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ООП – ОП ДО </a:t>
            </a:r>
          </a:p>
          <a:p>
            <a:pPr algn="ctr"/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бюджетного дошкольного образовательного учреждения</a:t>
            </a:r>
          </a:p>
          <a:p>
            <a:pPr algn="ctr"/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«Детский сад № 86»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FBD9AC-738D-B717-09AA-F64EC779B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24" y="110061"/>
            <a:ext cx="9861176" cy="2471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648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1357784" cy="5992906"/>
          </a:xfrm>
        </p:spPr>
        <p:txBody>
          <a:bodyPr>
            <a:normAutofit fontScale="90000"/>
          </a:bodyPr>
          <a:lstStyle/>
          <a:p>
            <a:pPr marL="566420" marR="1503680">
              <a:lnSpc>
                <a:spcPct val="103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образовательного процесса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направлено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организацию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активной деятельности детей по созиданию, получению, овладению 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применению полученных знаний для решения проблем. Развивающая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</a:t>
            </a:r>
            <a:r>
              <a:rPr lang="ru-RU" sz="24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среда</a:t>
            </a:r>
            <a:r>
              <a:rPr lang="ru-RU" sz="24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спроектирована</a:t>
            </a:r>
            <a:r>
              <a:rPr lang="ru-RU" sz="24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учетом</a:t>
            </a:r>
            <a:r>
              <a:rPr lang="ru-RU" sz="24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проектной</a:t>
            </a:r>
            <a:r>
              <a:rPr lang="ru-RU" sz="24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технологии</a:t>
            </a:r>
            <a:r>
              <a:rPr lang="ru-RU" sz="2400" b="1" spc="-5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выражена</a:t>
            </a:r>
            <a:r>
              <a:rPr lang="ru-RU" sz="2400" b="1" spc="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в: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создании центров активности. Ребёнок развивается через познание,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переживание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преобразование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окружающего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мира,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</a:t>
            </a:r>
            <a:r>
              <a:rPr lang="ru-RU" sz="2400" b="1" spc="-5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тщательно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продуманная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развивающей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среда</a:t>
            </a:r>
            <a:r>
              <a:rPr lang="ru-RU" sz="2400" b="1" spc="-5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побуждает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исследованию,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проявлению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инициативы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творчества;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осознанного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ответственного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выбора.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должен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стать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активным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участником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2400" b="1" spc="-5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процесса, поэтому он должен иметь возможность (быть поставлен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необходимостью)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делать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выбор: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видов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партнёров,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материалов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др.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вначале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учится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делать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осознанный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затем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постепенно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осознаёт,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несёт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ответственность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сделанный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выбор.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7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79929" y="327212"/>
            <a:ext cx="11672047" cy="5844988"/>
          </a:xfrm>
        </p:spPr>
        <p:txBody>
          <a:bodyPr>
            <a:noAutofit/>
          </a:bodyPr>
          <a:lstStyle/>
          <a:p>
            <a:pPr marL="1573530" marR="1472565" indent="449580">
              <a:lnSpc>
                <a:spcPct val="103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Созданная в процессе совместной деятельности взрослых 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 развивающая среда побуждает ребёнка к исследованию,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проявлению</a:t>
            </a:r>
            <a:r>
              <a:rPr lang="ru-RU" sz="2400" b="1" spc="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инициативы</a:t>
            </a:r>
            <a:r>
              <a:rPr lang="ru-RU" sz="2400" b="1" spc="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творчества.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Ежедневно дети могут сделать свой выбор и организовать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свою деятельность в созданных в группе центрах активности: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математики,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литературы, экспериментирования,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искусства,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игры,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движения, природы,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строительства,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познания.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Центры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наполнены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материалами,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стимулирующими</a:t>
            </a:r>
            <a:r>
              <a:rPr lang="ru-RU" sz="2400" b="1" spc="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активность,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и</a:t>
            </a:r>
            <a:r>
              <a:rPr lang="ru-RU" sz="24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доступны</a:t>
            </a:r>
            <a:r>
              <a:rPr lang="ru-RU" sz="2400" b="1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детям.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всего дня педагоги стимулируют воспитанников к</a:t>
            </a:r>
            <a:r>
              <a:rPr lang="ru-RU" sz="2400" b="1" spc="-5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самостоятельному планированию собственной деятельности, к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выбору материалов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способов действия, а также партнёров,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помогают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детям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осмысливать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оценить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свой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его</a:t>
            </a:r>
            <a:r>
              <a:rPr lang="ru-RU" sz="24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результаты, поощряют</a:t>
            </a:r>
            <a:r>
              <a:rPr lang="ru-RU" sz="24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4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инициативу</a:t>
            </a:r>
            <a:r>
              <a:rPr lang="ru-RU" sz="2400" b="1" spc="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активность.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4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93" y="372035"/>
            <a:ext cx="11290548" cy="6113929"/>
          </a:xfrm>
        </p:spPr>
        <p:txBody>
          <a:bodyPr>
            <a:normAutofit fontScale="90000"/>
          </a:bodyPr>
          <a:lstStyle/>
          <a:p>
            <a:pPr marL="370840" marR="960755" indent="541020">
              <a:lnSpc>
                <a:spcPct val="103000"/>
              </a:lnSpc>
              <a:spcBef>
                <a:spcPts val="1175"/>
              </a:spcBef>
              <a:spcAft>
                <a:spcPts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Особое внимание в ООП-ОП ДО уделено созданию условий для вовлечения семьи 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 процесс, уважению и поддержке всех форм участия семей в образовании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Одним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семьями</a:t>
            </a:r>
            <a:r>
              <a:rPr lang="ru-RU" sz="2000" b="1" spc="-4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целях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полноценного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вовлечение</a:t>
            </a:r>
            <a:r>
              <a:rPr lang="ru-RU" sz="2000" b="1" spc="-5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семей</a:t>
            </a:r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</a:t>
            </a:r>
            <a:r>
              <a:rPr lang="ru-RU" sz="2000" b="1" spc="-5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непосредственно</a:t>
            </a:r>
            <a:r>
              <a:rPr lang="ru-RU" sz="2000" b="1" spc="-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</a:t>
            </a:r>
            <a:r>
              <a:rPr lang="ru-RU" sz="20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В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программе</a:t>
            </a:r>
            <a:r>
              <a:rPr lang="ru-RU" sz="2000" b="1" spc="-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предусмотрены</a:t>
            </a:r>
            <a:r>
              <a:rPr lang="ru-RU" sz="2000" b="1" spc="-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</a:t>
            </a:r>
            <a:r>
              <a:rPr lang="ru-RU" sz="2000" b="1" spc="-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z="2000" b="1" spc="-1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</a:t>
            </a:r>
            <a:r>
              <a:rPr lang="ru-RU" sz="2000" b="1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семьями: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открытости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системе (в той мере, в которой это не противоречит санитарно-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гигиеническим</a:t>
            </a:r>
            <a:r>
              <a:rPr lang="ru-RU" sz="2000" b="1" spc="-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требованиям)</a:t>
            </a:r>
            <a:r>
              <a:rPr lang="ru-RU" sz="2000" b="1" spc="-1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-10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целом;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 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r>
              <a:rPr lang="ru-RU" sz="2000" b="1" spc="-10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возможности</a:t>
            </a:r>
            <a:r>
              <a:rPr lang="ru-RU" sz="2000" b="1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поощрение</a:t>
            </a:r>
            <a:r>
              <a:rPr lang="ru-RU" sz="2000" b="1" spc="-9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r>
              <a:rPr lang="ru-RU" sz="2000" b="1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высказывании</a:t>
            </a:r>
            <a:r>
              <a:rPr lang="ru-RU" sz="2000" b="1" spc="-1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своих</a:t>
            </a:r>
            <a:r>
              <a:rPr lang="ru-RU" sz="2000" b="1" spc="-9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предложений</a:t>
            </a:r>
            <a:r>
              <a:rPr lang="ru-RU" sz="2000" b="1" spc="-4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вопросам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планирования,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деятельности;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    </a:t>
            </a:r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r>
              <a:rPr lang="ru-RU" sz="2000" b="1" spc="-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возможности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беседовать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«глазу</a:t>
            </a:r>
            <a:r>
              <a:rPr lang="ru-RU" sz="2000" b="1" spc="-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b="1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глаз»,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конфиденциальности</a:t>
            </a:r>
            <a:r>
              <a:rPr lang="ru-RU" sz="2000" b="1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сведений,</a:t>
            </a:r>
            <a:r>
              <a:rPr lang="ru-RU" sz="2000" b="1" spc="-4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предоставленных</a:t>
            </a:r>
            <a:r>
              <a:rPr lang="ru-RU" sz="2000" b="1" spc="-1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родителями.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реализацию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чрезвычайно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важно</a:t>
            </a:r>
            <a:r>
              <a:rPr lang="ru-RU" sz="2000" b="1" spc="50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обогащения</a:t>
            </a:r>
            <a:r>
              <a:rPr lang="ru-RU" sz="2000" b="1" spc="2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познавательной</a:t>
            </a:r>
            <a:r>
              <a:rPr lang="ru-RU" sz="2000" b="1" spc="30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r>
              <a:rPr lang="ru-RU" sz="2000" b="1" spc="30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b="1" spc="3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3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детском</a:t>
            </a:r>
            <a:r>
              <a:rPr lang="ru-RU" sz="2000" b="1" spc="3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саду</a:t>
            </a:r>
            <a:r>
              <a:rPr lang="ru-RU" sz="2000" b="1" spc="3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3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b="1" spc="3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использования</a:t>
            </a:r>
            <a:r>
              <a:rPr lang="ru-RU" sz="2000" b="1" spc="-4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 интересов ребенка и того обучения, которое имеет место дома. Система работы с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традиционных,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инновационных</a:t>
            </a:r>
            <a:r>
              <a:rPr lang="ru-RU" sz="2000" b="1" spc="-4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методов</a:t>
            </a:r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34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1371231" cy="5939118"/>
          </a:xfrm>
        </p:spPr>
        <p:txBody>
          <a:bodyPr>
            <a:normAutofit fontScale="90000"/>
          </a:bodyPr>
          <a:lstStyle/>
          <a:p>
            <a:pPr marL="626110" marR="1471930" indent="541020">
              <a:lnSpc>
                <a:spcPct val="103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Организационном</a:t>
            </a:r>
            <a:r>
              <a:rPr lang="ru-RU" sz="2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разделе</a:t>
            </a:r>
            <a:r>
              <a:rPr lang="ru-RU" sz="2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представлены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условия: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психолого-педагогические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кадровые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программы;</a:t>
            </a:r>
            <a:r>
              <a:rPr lang="ru-RU" sz="2200" b="1" spc="-5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развивающей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предметно-пространственной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среды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(далее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РППС) в ДОО; материально-технические условия обеспечения Программы,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обеспеченность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методическими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материалами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средствами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spc="-5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т.д.,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позволяют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достигнуть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педагогическому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коллективу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партнерском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воспитанников,</a:t>
            </a:r>
            <a:r>
              <a:rPr lang="ru-RU" sz="2200" b="1" spc="-5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поставленных</a:t>
            </a:r>
            <a:r>
              <a:rPr lang="ru-RU" sz="22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</a:t>
            </a:r>
            <a:r>
              <a:rPr lang="ru-RU" sz="2200" b="1" spc="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2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целей,</a:t>
            </a:r>
            <a:r>
              <a:rPr lang="ru-RU" sz="22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задач,</a:t>
            </a:r>
            <a:r>
              <a:rPr lang="ru-RU" sz="22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планируемых</a:t>
            </a:r>
            <a:r>
              <a:rPr lang="ru-RU" sz="22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результатов.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перечни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художественной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литературы,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музыкальных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произведений, произведений изобразительного искусства для использования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образовательной работе в разных возрастных группах, а также перечень</a:t>
            </a:r>
            <a:r>
              <a:rPr lang="ru-RU" sz="2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рекомендованных</a:t>
            </a:r>
            <a:r>
              <a:rPr lang="ru-RU" sz="22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200" b="1" spc="-6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семейного</a:t>
            </a:r>
            <a:r>
              <a:rPr lang="ru-RU" sz="22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просмотра</a:t>
            </a:r>
            <a:r>
              <a:rPr lang="ru-RU" sz="22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анимационных</a:t>
            </a:r>
            <a:r>
              <a:rPr lang="ru-RU" sz="22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произведений.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разделе</a:t>
            </a:r>
            <a:r>
              <a:rPr lang="ru-RU" sz="2200" b="1" spc="-5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представлены: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учебный</a:t>
            </a:r>
            <a:r>
              <a:rPr lang="ru-RU" sz="22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</a:t>
            </a:r>
            <a:r>
              <a:rPr lang="ru-RU" sz="22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распорядок</a:t>
            </a:r>
            <a:r>
              <a:rPr lang="ru-RU" sz="22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</a:t>
            </a:r>
            <a:r>
              <a:rPr lang="ru-RU" sz="22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2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всех возрастных</a:t>
            </a:r>
            <a:r>
              <a:rPr lang="ru-RU" sz="22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r>
              <a:rPr lang="ru-RU" sz="2200" b="1" spc="-5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 сада,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календарный</a:t>
            </a:r>
            <a:r>
              <a:rPr lang="ru-RU" sz="22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учебный</a:t>
            </a:r>
            <a:r>
              <a:rPr lang="ru-RU" sz="2200" b="1" spc="-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график,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календарный</a:t>
            </a:r>
            <a:r>
              <a:rPr lang="ru-RU" sz="2200" b="1" spc="-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r>
              <a:rPr lang="ru-RU" sz="2200" b="1" spc="-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воспитательной</a:t>
            </a:r>
            <a:r>
              <a:rPr lang="ru-RU" sz="2200" b="1" spc="-5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работы.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0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56" y="1483657"/>
            <a:ext cx="11250207" cy="5952565"/>
          </a:xfrm>
        </p:spPr>
        <p:txBody>
          <a:bodyPr>
            <a:normAutofit/>
          </a:bodyPr>
          <a:lstStyle/>
          <a:p>
            <a:pPr marL="295910" marR="724535">
              <a:lnSpc>
                <a:spcPct val="103000"/>
              </a:lnSpc>
              <a:spcBef>
                <a:spcPts val="370"/>
              </a:spcBef>
              <a:spcAft>
                <a:spcPts val="0"/>
              </a:spcAft>
            </a:pP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соблюдении требований к</a:t>
            </a:r>
            <a:r>
              <a:rPr lang="ru-RU" sz="3200" b="1" kern="0" spc="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ООП-</a:t>
            </a:r>
            <a:br>
              <a:rPr lang="ru-RU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 ДО и создании</a:t>
            </a:r>
            <a:r>
              <a:rPr lang="ru-RU" sz="3200" b="1" kern="0" spc="-78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единой</a:t>
            </a:r>
            <a:r>
              <a:rPr lang="ru-RU" sz="3200" b="1" kern="0" spc="-2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3200" b="1" kern="0" spc="-5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реды</a:t>
            </a:r>
            <a:br>
              <a:rPr lang="ru-RU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создается основа для</a:t>
            </a:r>
            <a:r>
              <a:rPr lang="ru-RU" sz="3200" b="1" spc="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преемственности</a:t>
            </a:r>
            <a:r>
              <a:rPr lang="ru-RU" sz="3200" b="1" spc="-9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уровней</a:t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3200" b="1" kern="0" spc="-15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b="1" kern="0" spc="-14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начального</a:t>
            </a:r>
            <a:r>
              <a:rPr lang="ru-RU" sz="3200" b="1" kern="0" spc="-15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общего</a:t>
            </a:r>
            <a:r>
              <a:rPr lang="ru-RU" sz="3200" b="1" kern="0" spc="-785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ru-RU" sz="3200" b="1" kern="0" dirty="0">
                <a:solidFill>
                  <a:srgbClr val="001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образования.</a:t>
            </a:r>
            <a:br>
              <a:rPr lang="ru-RU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536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2" y="407894"/>
            <a:ext cx="11658598" cy="1320800"/>
          </a:xfrm>
        </p:spPr>
        <p:txBody>
          <a:bodyPr>
            <a:noAutofit/>
          </a:bodyPr>
          <a:lstStyle/>
          <a:p>
            <a:pPr marL="191135" marR="1650365" indent="541020">
              <a:lnSpc>
                <a:spcPct val="103000"/>
              </a:lnSpc>
              <a:spcBef>
                <a:spcPts val="1045"/>
              </a:spcBef>
              <a:spcAft>
                <a:spcPts val="0"/>
              </a:spcAf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</a:t>
            </a:r>
            <a:r>
              <a:rPr lang="ru-RU" sz="24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бюджетное</a:t>
            </a:r>
            <a:r>
              <a:rPr lang="ru-RU" sz="24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дошкольное</a:t>
            </a:r>
            <a:r>
              <a:rPr lang="ru-RU" sz="24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образовательное</a:t>
            </a:r>
            <a:r>
              <a:rPr lang="ru-RU" sz="2400" b="1" i="1" spc="-5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учреждение «Детский сад № 86» </a:t>
            </a:r>
            <a:b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в соответствии с ч.1 ст. 67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закона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29.12.2012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273-ФЗ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образовании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-58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Федерации»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образовательным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программам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образования,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присмотр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58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уход</a:t>
            </a:r>
            <a:r>
              <a:rPr lang="ru-RU" sz="2000" b="1" spc="-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20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детьми в</a:t>
            </a:r>
            <a:r>
              <a:rPr lang="ru-RU" sz="2000" b="1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возрасте</a:t>
            </a:r>
            <a:r>
              <a:rPr lang="ru-RU" sz="2000" b="1" spc="-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0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месяцев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b="1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7(8)</a:t>
            </a:r>
            <a:r>
              <a:rPr lang="ru-RU" sz="2000" b="1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лет.</a:t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Детском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саду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ведется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b="1" spc="-58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</a:t>
            </a:r>
            <a:r>
              <a:rPr lang="ru-RU" sz="2000" b="1" spc="-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языке</a:t>
            </a:r>
            <a:r>
              <a:rPr lang="ru-RU" sz="20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</a:t>
            </a:r>
            <a:r>
              <a:rPr lang="ru-RU" sz="20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 -</a:t>
            </a:r>
            <a:r>
              <a:rPr lang="ru-RU" sz="20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русском.</a:t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</a:t>
            </a:r>
            <a:r>
              <a:rPr lang="ru-RU" sz="20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2000" b="1" spc="-2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</a:t>
            </a:r>
            <a:r>
              <a:rPr lang="ru-RU" sz="20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сада</a:t>
            </a:r>
            <a:r>
              <a:rPr lang="ru-RU" sz="20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ru-RU" sz="20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86</a:t>
            </a:r>
            <a:r>
              <a:rPr lang="ru-RU" sz="20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000" b="1" spc="-2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пятидневной</a:t>
            </a:r>
            <a:r>
              <a:rPr lang="ru-RU" sz="20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рабочей</a:t>
            </a:r>
            <a:r>
              <a:rPr lang="ru-RU" sz="20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неделе.</a:t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Группы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общеразвивающей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функционируют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режиме: полного дня (12 - часовое пребывание детей с 07.00 до 19.00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часов,</a:t>
            </a:r>
            <a:r>
              <a:rPr lang="ru-RU" sz="20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исключая</a:t>
            </a:r>
            <a:r>
              <a:rPr lang="ru-RU" sz="2000" b="1" spc="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выходные</a:t>
            </a:r>
            <a:r>
              <a:rPr lang="ru-RU" sz="2000" b="1" spc="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праздничные</a:t>
            </a:r>
            <a:r>
              <a:rPr lang="ru-RU" sz="2000" b="1" spc="2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дни).</a:t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сада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86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потребностью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семьи,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объемом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решаемых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возможностей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бюджетного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финансирования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пятидневная рабочая неделя, выходные дни - суббота и воскресенье,</a:t>
            </a:r>
            <a:r>
              <a:rPr lang="ru-RU" sz="20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праздничные</a:t>
            </a:r>
            <a:r>
              <a:rPr lang="ru-RU" sz="2000" b="1" spc="3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дни</a:t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2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CC399C2-794E-06E5-48A9-50F5D2A8A677}"/>
              </a:ext>
            </a:extLst>
          </p:cNvPr>
          <p:cNvSpPr txBox="1"/>
          <p:nvPr/>
        </p:nvSpPr>
        <p:spPr>
          <a:xfrm>
            <a:off x="147918" y="253829"/>
            <a:ext cx="11591364" cy="6705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общеразвивающей направленности осуществляется реализация основной образовательной программы - образовательной программы дошкольного образования.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 86» (далее Детский сад № 86) реализует основную общеобразовательную программу - образовательную программу дошкольного образования (далее - ООП-ОП ДО), разработанную в соответствии с федеральным государственным образовательным стандартом дошкольного образования (утвержден приказом Минобрнауки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8 ноября 2022 г. № 955, зарегистрировано в Минюсте России 6 февраля 2023 г., регистрационный № 72264) (далее – ФГОС ДО) и федеральной образовательной программой дошкольного образования (утверждена приказом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25 ноября 2022 г. № 1028, зарегистрировано в Минюсте России 28 декабря 2022 г., регистрационный № 71847) (далее – ФОП ДО).</a:t>
            </a:r>
          </a:p>
          <a:p>
            <a:pPr marL="628015" algn="just">
              <a:spcBef>
                <a:spcPts val="10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   </a:t>
            </a:r>
            <a:r>
              <a:rPr lang="ru-RU" sz="1800" b="1" spc="7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   </a:t>
            </a:r>
            <a:r>
              <a:rPr lang="ru-RU" sz="1800" b="1" spc="8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   </a:t>
            </a:r>
            <a:r>
              <a:rPr lang="ru-RU" sz="1800" b="1" spc="7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нормативно-управленческим    </a:t>
            </a:r>
            <a:r>
              <a:rPr lang="ru-RU" sz="1800" b="1" spc="7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документом    </a:t>
            </a:r>
            <a:r>
              <a:rPr lang="ru-RU" sz="1800" b="1" spc="7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</a:p>
          <a:p>
            <a:pPr marL="179705">
              <a:spcBef>
                <a:spcPts val="10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учреждения.</a:t>
            </a:r>
          </a:p>
          <a:p>
            <a:pPr marL="179705" marR="374650" indent="448310" algn="just">
              <a:lnSpc>
                <a:spcPct val="103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 ДО отвечает образовательному запросу социума, обеспечивает развитие личности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 дошкольного возраста в различных видах общения и деятельности с учетом их возрастных,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индивидуальных,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психологических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физиологических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особенностей,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детьми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уровня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развития,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необходимого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достаточного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успешного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ими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начального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общего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образования,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основе</a:t>
            </a:r>
            <a:r>
              <a:rPr lang="ru-RU" sz="1800" b="1" spc="-48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индивидуального подхода к детям дошкольного возраста и специфичных для детей дошкольного</a:t>
            </a:r>
            <a:r>
              <a:rPr lang="ru-RU" sz="1800" b="1" spc="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z="1800" b="1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видов</a:t>
            </a:r>
            <a:r>
              <a:rPr lang="ru-RU" sz="1800" b="1" spc="-2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деятельности.</a:t>
            </a:r>
          </a:p>
          <a:p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3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97540" y="663389"/>
            <a:ext cx="10219764" cy="1320800"/>
          </a:xfrm>
        </p:spPr>
        <p:txBody>
          <a:bodyPr>
            <a:noAutofit/>
          </a:bodyPr>
          <a:lstStyle/>
          <a:p>
            <a:pPr marL="1212215">
              <a:spcBef>
                <a:spcPts val="37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ООП-ОП</a:t>
            </a:r>
            <a:r>
              <a:rPr lang="ru-RU" sz="2800" b="1" spc="-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8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</a:t>
            </a:r>
            <a:r>
              <a:rPr lang="ru-RU" sz="28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28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обязательной</a:t>
            </a:r>
            <a:r>
              <a:rPr lang="ru-RU" sz="2800" b="1" i="1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</a:t>
            </a:r>
            <a:r>
              <a:rPr lang="ru-RU" sz="2800" b="1" i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i="1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части,</a:t>
            </a:r>
            <a:r>
              <a:rPr lang="ru-RU" sz="2800" b="1" i="1" spc="-18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формируемой</a:t>
            </a:r>
            <a:r>
              <a:rPr lang="ru-RU" sz="2800" b="1" i="1" spc="-19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участниками</a:t>
            </a:r>
            <a:r>
              <a:rPr lang="ru-RU" sz="2800" b="1" i="1" spc="-1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2800" b="1" i="1" spc="-7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</a:t>
            </a:r>
            <a:r>
              <a:rPr lang="ru-RU" sz="2800" b="1" kern="0" spc="-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</a:t>
            </a:r>
            <a:r>
              <a:rPr lang="ru-RU" sz="2800" b="1" kern="0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являются</a:t>
            </a:r>
            <a:r>
              <a:rPr lang="ru-RU" sz="2800" b="1" kern="0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взаимодополняющими</a:t>
            </a:r>
            <a:r>
              <a:rPr lang="ru-RU" sz="2800" b="1" kern="0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kern="0" spc="-7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необходимыми с точки зрения реализации</a:t>
            </a:r>
            <a:r>
              <a:rPr lang="ru-RU" sz="2800" b="1" kern="0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</a:t>
            </a:r>
            <a:r>
              <a:rPr lang="ru-RU" sz="2800" b="1" kern="0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ФГОС</a:t>
            </a:r>
            <a:r>
              <a:rPr lang="ru-RU" sz="2800" b="1" kern="0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ДО.</a:t>
            </a:r>
            <a:b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b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Объем</a:t>
            </a:r>
            <a:r>
              <a:rPr lang="ru-RU" sz="2800" b="1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обязательной</a:t>
            </a:r>
            <a:r>
              <a:rPr lang="ru-RU" sz="2800" b="1" i="1" spc="-8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</a:t>
            </a:r>
            <a:r>
              <a:rPr lang="ru-RU" sz="2800" b="1" i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</a:t>
            </a:r>
            <a:r>
              <a:rPr lang="ru-RU" sz="2800" b="1" spc="-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составляет</a:t>
            </a:r>
            <a:r>
              <a:rPr lang="ru-RU" sz="28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28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менее</a:t>
            </a:r>
            <a:r>
              <a:rPr lang="ru-RU" sz="28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60%</a:t>
            </a:r>
            <a:r>
              <a:rPr lang="ru-RU" sz="28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800" b="1" spc="-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ее</a:t>
            </a:r>
            <a:r>
              <a:rPr lang="ru-RU" sz="28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общего</a:t>
            </a:r>
            <a:r>
              <a:rPr lang="ru-RU" sz="2800" b="1" spc="-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объема;</a:t>
            </a:r>
            <a:r>
              <a:rPr lang="ru-RU" sz="28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части,</a:t>
            </a:r>
            <a:r>
              <a:rPr lang="ru-RU" sz="2800" b="1" i="1" spc="-7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формируемой участниками образовательных</a:t>
            </a:r>
            <a:r>
              <a:rPr lang="ru-RU" sz="2800" b="1" i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более</a:t>
            </a:r>
            <a:r>
              <a:rPr lang="ru-RU" sz="2800" b="1" spc="-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40%.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8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887138" cy="1320800"/>
          </a:xfrm>
        </p:spPr>
        <p:txBody>
          <a:bodyPr>
            <a:noAutofit/>
          </a:bodyPr>
          <a:lstStyle/>
          <a:p>
            <a:pPr marL="309880" marR="1771015" indent="450850">
              <a:lnSpc>
                <a:spcPct val="103000"/>
              </a:lnSpc>
              <a:spcBef>
                <a:spcPts val="1120"/>
              </a:spcBef>
              <a:spcAft>
                <a:spcPts val="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Обязательная</a:t>
            </a:r>
            <a:r>
              <a:rPr lang="ru-RU" sz="2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</a:t>
            </a:r>
            <a:r>
              <a:rPr lang="ru-RU" sz="2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соответствует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обеспечивает: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гражданина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гражданской и культурной идентичности на доступном его возрасту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содержании</a:t>
            </a:r>
            <a:r>
              <a:rPr lang="ru-RU" sz="2000" b="1" spc="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доступными</a:t>
            </a:r>
            <a:r>
              <a:rPr lang="ru-RU" sz="2000" b="1" spc="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средствами;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sz="2000" b="1" spc="2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единого</a:t>
            </a:r>
            <a:r>
              <a:rPr lang="ru-RU" sz="2000" b="1" spc="2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ядра</a:t>
            </a:r>
            <a:r>
              <a:rPr lang="ru-RU" sz="2000" b="1" spc="2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</a:t>
            </a:r>
            <a:r>
              <a:rPr lang="ru-RU" sz="2000" b="1" spc="2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b="1" spc="2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2000" b="1" spc="2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(далее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ДО),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ориентированного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приобщение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духовно-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нравственным и социокультурным ценностям российского народа,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 подрастающего поколения как знающего и уважающего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историю</a:t>
            </a:r>
            <a:r>
              <a:rPr lang="ru-RU" sz="2000" b="1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культуру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своей</a:t>
            </a:r>
            <a:r>
              <a:rPr lang="ru-RU" sz="20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семьи,</a:t>
            </a:r>
            <a:r>
              <a:rPr lang="ru-RU" sz="2000" b="1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большой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малой</a:t>
            </a:r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Родины;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пространства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рождения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поступления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начальную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школу,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обеспечивающего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ребенку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(законным представителям), равные, качественные условия ДО, вне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зависимости</a:t>
            </a:r>
            <a:r>
              <a:rPr lang="ru-RU" sz="2000" b="1" spc="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места</a:t>
            </a:r>
            <a:r>
              <a:rPr lang="ru-RU" sz="2000" b="1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региона</a:t>
            </a:r>
            <a:r>
              <a:rPr lang="ru-RU" sz="2000" b="1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проживания.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91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9635"/>
            <a:ext cx="12191999" cy="1320800"/>
          </a:xfrm>
        </p:spPr>
        <p:txBody>
          <a:bodyPr>
            <a:noAutofit/>
          </a:bodyPr>
          <a:lstStyle/>
          <a:p>
            <a:pPr marL="144780" marR="2406015" indent="447675">
              <a:lnSpc>
                <a:spcPct val="103000"/>
              </a:lnSpc>
              <a:spcBef>
                <a:spcPts val="425"/>
              </a:spcBef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части, формируемой участниками образовательных отношений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представлены выбранные участниками образовательных отношений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программы,</a:t>
            </a:r>
            <a:r>
              <a:rPr lang="ru-RU" sz="2000" b="1" spc="-8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направленные</a:t>
            </a:r>
            <a:r>
              <a:rPr lang="ru-RU" sz="2000" b="1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z="2000" b="1" spc="-5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-6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областях,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видах деятельности и культурных практиках (парциальные образовательные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программы),</a:t>
            </a:r>
            <a:r>
              <a:rPr lang="ru-RU" sz="2000" b="1" spc="-8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отобранные</a:t>
            </a:r>
            <a:r>
              <a:rPr lang="ru-RU" sz="2000" b="1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учетом</a:t>
            </a:r>
            <a:r>
              <a:rPr lang="ru-RU" sz="2000" b="1" spc="-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приоритетных</a:t>
            </a:r>
            <a:r>
              <a:rPr lang="ru-RU" sz="20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направлений,</a:t>
            </a:r>
            <a:r>
              <a:rPr lang="ru-RU" sz="2000" b="1" spc="-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климатических</a:t>
            </a:r>
            <a:r>
              <a:rPr lang="ru-RU" sz="2000" b="1" spc="-4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особенностей, а также для обеспечения коррекции нарушений развития 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ориентированные</a:t>
            </a:r>
            <a:r>
              <a:rPr lang="ru-RU" sz="20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b="1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потребность</a:t>
            </a:r>
            <a:r>
              <a:rPr lang="ru-RU" sz="20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 и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000" b="1" spc="-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Учебно-методический</a:t>
            </a:r>
            <a:r>
              <a:rPr lang="ru-RU" sz="2000" b="1" spc="-3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</a:t>
            </a:r>
            <a:r>
              <a:rPr lang="ru-RU" sz="20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</a:t>
            </a:r>
            <a:r>
              <a:rPr lang="ru-RU" sz="20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</a:t>
            </a:r>
            <a:r>
              <a:rPr lang="ru-RU" sz="20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ДО,</a:t>
            </a:r>
            <a:r>
              <a:rPr lang="ru-RU" sz="20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формируемой</a:t>
            </a:r>
            <a:r>
              <a:rPr lang="ru-RU" sz="2000" b="1" spc="-5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участниками</a:t>
            </a:r>
            <a:r>
              <a:rPr lang="ru-RU" sz="2000" b="1" spc="-4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000" b="1" spc="-4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b="1" spc="2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2000" b="1" spc="25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СамоЦвет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»:</a:t>
            </a:r>
            <a:r>
              <a:rPr lang="ru-RU" sz="2000" b="1" spc="28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дошкольный</a:t>
            </a:r>
            <a:r>
              <a:rPr lang="ru-RU" sz="2000" b="1" spc="2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</a:t>
            </a:r>
            <a:r>
              <a:rPr lang="ru-RU" sz="2000" b="1" spc="2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000" b="1" spc="25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Н.</a:t>
            </a:r>
            <a:r>
              <a:rPr lang="ru-RU" sz="2000" b="1" spc="2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</a:t>
            </a:r>
            <a:r>
              <a:rPr lang="ru-RU" sz="2000" b="1" spc="26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Дягилева,</a:t>
            </a:r>
            <a:r>
              <a:rPr lang="ru-RU" sz="2000" b="1" spc="-4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О.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Закревская,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О.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Толстикова,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О.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Трофимова,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которая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раскрывает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содержание, логику, объем работы с детьми раннего и дошкольного возраста,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направленные на обеспечение воспитания и развития на идеях образования на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духовно-нравственных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социокультурных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ценностей,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уважения ценности «Семья», «Здоровья», «Социальная солидарность», «Труд 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творчество».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учетом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СамоЦвет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 областей взаимодополняется с учётом специфики уральского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национально-культурных,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климатических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социокультурных</a:t>
            </a:r>
            <a:r>
              <a:rPr lang="ru-RU" sz="2000" b="1" spc="-4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условий, а также образовательными проектами специалистов и педагогов всех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возрастных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EA8199E-0232-4F3D-5768-861C6CBC2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364" y="1424188"/>
            <a:ext cx="2206943" cy="28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4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609599"/>
            <a:ext cx="11241741" cy="5925671"/>
          </a:xfrm>
        </p:spPr>
        <p:txBody>
          <a:bodyPr>
            <a:normAutofit fontScale="90000"/>
          </a:bodyPr>
          <a:lstStyle/>
          <a:p>
            <a:pPr marL="1767205" marR="2354580">
              <a:lnSpc>
                <a:spcPct val="103000"/>
              </a:lnSpc>
              <a:spcBef>
                <a:spcPts val="1180"/>
              </a:spcBef>
            </a:pP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b="1" kern="0" spc="-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3200" b="1" kern="0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3200" b="1" kern="0" spc="-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требованиями</a:t>
            </a:r>
            <a:r>
              <a:rPr lang="ru-RU" sz="3200" b="1" kern="0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ФГОС</a:t>
            </a:r>
            <a:r>
              <a:rPr lang="ru-RU" sz="3200" b="1" kern="0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3200" b="1" kern="0" spc="-7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b="1" kern="0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</a:t>
            </a:r>
            <a:r>
              <a:rPr lang="ru-RU" sz="3200" b="1" kern="0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3200" b="1" kern="0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содержится:</a:t>
            </a:r>
            <a:b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3200" b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целевой</a:t>
            </a:r>
            <a:r>
              <a:rPr lang="ru-RU" sz="3200" b="1" spc="-5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раздел;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sz="3200" b="1" kern="0" spc="-1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раздел;</a:t>
            </a:r>
            <a:b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</a:t>
            </a:r>
            <a:r>
              <a:rPr lang="ru-RU" sz="32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br>
              <a:rPr lang="ru-RU" sz="1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45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100" b="1" kern="0" spc="-5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каждом</a:t>
            </a:r>
            <a:r>
              <a:rPr lang="ru-RU" sz="3100" b="1" kern="0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3100" b="1" kern="0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разделов</a:t>
            </a:r>
            <a:r>
              <a:rPr lang="ru-RU" sz="3100" b="1" kern="0" spc="-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отражается</a:t>
            </a:r>
            <a:r>
              <a:rPr lang="ru-RU" sz="3100" b="1" kern="0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обязательная часть       </a:t>
            </a:r>
            <a:b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kern="0" spc="-7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100" b="1" kern="0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часть,</a:t>
            </a:r>
            <a:r>
              <a:rPr lang="ru-RU" sz="3100" b="1" kern="0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формируемая</a:t>
            </a:r>
            <a:r>
              <a:rPr lang="ru-RU" sz="3100" b="1" kern="0" spc="-10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участниками</a:t>
            </a:r>
            <a:r>
              <a:rPr lang="ru-RU" sz="3100" b="1" kern="0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3100" b="1" kern="0" spc="-7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отношений.</a:t>
            </a:r>
            <a:br>
              <a:rPr lang="ru-RU" sz="31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1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2" y="701488"/>
            <a:ext cx="10690412" cy="545502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целевом разделе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 ДО представлены: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цели,</a:t>
            </a:r>
            <a:r>
              <a:rPr lang="ru-RU" sz="3200" b="1" spc="-6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3200" b="1" spc="-6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spc="-6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         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задачи,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подходы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ее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формированию;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младенческом,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раннем,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дошкольном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возрастах,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этапе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завершения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Программы;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младенческого,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раннего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возрастов,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spc="-6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             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подходы к педагогической диагностике планируемых</a:t>
            </a:r>
            <a:r>
              <a:rPr lang="ru-RU" sz="32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результатов.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0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44C94-B990-7ABF-C19B-694B812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7031" y="251011"/>
            <a:ext cx="11129184" cy="5952565"/>
          </a:xfrm>
        </p:spPr>
        <p:txBody>
          <a:bodyPr>
            <a:noAutofit/>
          </a:bodyPr>
          <a:lstStyle/>
          <a:p>
            <a:pPr marL="1167765">
              <a:spcBef>
                <a:spcPts val="425"/>
              </a:spcBef>
              <a:spcAft>
                <a:spcPts val="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sz="2000" b="1" i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r>
              <a:rPr lang="ru-RU" sz="2000" b="1" i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ООП-ОП</a:t>
            </a:r>
            <a:r>
              <a:rPr lang="ru-RU" sz="2000" b="1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b="1" spc="-5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z="2000" b="1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описание: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 и содержания образовательной деятельности по каждой из образовательных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областей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(социально-коммуникативное развитие,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познавательное развитие,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речевое развитие,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художественно-эстетическое развитие и физическое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развитие)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программой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учетом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используемых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пособий,</a:t>
            </a:r>
            <a:r>
              <a:rPr lang="ru-RU" sz="20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обеспечивающих</a:t>
            </a:r>
            <a:r>
              <a:rPr lang="ru-RU" sz="2000" b="1" spc="-6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реализацию</a:t>
            </a:r>
            <a:r>
              <a:rPr lang="ru-RU" sz="2000" b="1" spc="-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данного</a:t>
            </a:r>
            <a:r>
              <a:rPr lang="ru-RU" sz="2000" b="1" spc="-1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вариативных форм, способов, методов и средств реализации Федеральной программы</a:t>
            </a:r>
            <a:r>
              <a:rPr lang="ru-RU" sz="2000" b="1" spc="-4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возрастных и индивидуальных особенностей воспитанников, специфики их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2000" b="1" spc="-2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потребностей</a:t>
            </a:r>
            <a:r>
              <a:rPr lang="ru-RU" sz="2000" b="1" spc="-1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интересов;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</a:t>
            </a:r>
            <a:r>
              <a:rPr lang="ru-RU" sz="2000" b="1" spc="-8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000" b="1" spc="-7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r>
              <a:rPr lang="ru-RU" sz="20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разных</a:t>
            </a:r>
            <a:r>
              <a:rPr lang="ru-RU" sz="2000" b="1" spc="-6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видов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-5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культурных</a:t>
            </a:r>
            <a:r>
              <a:rPr lang="ru-RU" sz="2000" b="1" spc="-8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практик;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способов</a:t>
            </a:r>
            <a:r>
              <a:rPr lang="ru-RU" sz="2000" b="1" spc="-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поддержки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детской</a:t>
            </a:r>
            <a:r>
              <a:rPr lang="ru-RU" sz="2000" b="1" spc="-4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инициативы;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</a:t>
            </a:r>
            <a:r>
              <a:rPr lang="ru-RU" sz="2000" b="1" spc="-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педагогического</a:t>
            </a:r>
            <a:r>
              <a:rPr lang="ru-RU" sz="2000" b="1" spc="-9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коллектива</a:t>
            </a:r>
            <a:r>
              <a:rPr lang="ru-RU" sz="2000" b="1" spc="-7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b="1" spc="-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семьями</a:t>
            </a:r>
            <a:r>
              <a:rPr lang="ru-RU" sz="2000" b="1" spc="-6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обучающихся;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000" b="1" spc="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r>
              <a:rPr lang="ru-RU" sz="2000" b="1" spc="5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000" b="1" spc="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профессиональной</a:t>
            </a:r>
            <a:r>
              <a:rPr lang="ru-RU" sz="2000" b="1" spc="6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коррекции</a:t>
            </a:r>
            <a:r>
              <a:rPr lang="ru-RU" sz="2000" b="1" spc="2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нарушений</a:t>
            </a:r>
            <a:r>
              <a:rPr lang="ru-RU" sz="2000" b="1" spc="4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 детей.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sz="2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r>
              <a:rPr lang="ru-RU" sz="2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РАБОЧУЮ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ПРОГРАММУ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которая раскрывает задачи и направления воспитательной работы, предусматривает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приобщение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российским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традиционным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духовным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ценностям,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культурные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своей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этнической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группы,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нормам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поведения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spc="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российском</a:t>
            </a:r>
            <a:r>
              <a:rPr lang="ru-RU" sz="2000" b="1" spc="-35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обществе.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026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1668</Words>
  <Application>Microsoft Office PowerPoint</Application>
  <PresentationFormat>Широкоэкранный</PresentationFormat>
  <Paragraphs>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Муниципальное бюджетное дошкольное образовательное учреждение «Детский сад № 86»  обеспечивает в соответствии с ч.1 ст. 67 Федерального закона от 29.12.2012 № 273-ФЗ «Об образовании в Российской Федерации» образовательную деятельность по образовательным программам дошкольного образования, присмотр и уход за детьми в возрасте от 2 месяцев до 7(8) лет. Обучение и воспитание детей в Детском саду ведется на государственном языке Российской Федерации - русском. Режим работы Детского сада № 86 по пятидневной рабочей неделе. Группы общеразвивающей направленности функционируют в режиме: полного дня (12 - часовое пребывание детей с 07.00 до 19.00 часов, исключая выходные и праздничные дни). Режим работы Детского сада № 86 установлен в соответствии с потребностью семьи, объемом решаемых задач образовательной деятельности, возможностей бюджетного финансирования - пятидневная рабочая неделя, выходные дни - суббота и воскресенье, праздничные дни </vt:lpstr>
      <vt:lpstr>Презентация PowerPoint</vt:lpstr>
      <vt:lpstr>      ООП-ОП ДО состоит из обязательной части и части, формируемой участниками образовательных отношений.              Обе части являются взаимодополняющими и необходимыми с точки зрения реализации требований ФГОС ДО.          Объем обязательной части ООП-ОП ДО составляет не менее 60% от ее общего объема; части, формируемой участниками образовательных отношений, не более 40%. </vt:lpstr>
      <vt:lpstr>Обязательная часть ООП-ОП ДО соответствует ФОП ДО и обеспечивает: - воспитание и развитие ребенка дошкольного возраста как гражданина Российской Федерации, формирование основ его гражданской и культурной идентичности на доступном его возрасту содержании доступными средствами; - создание единого ядра содержания дошкольного образования (далее – ДО), ориентированного на приобщение детей к духовно- 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- создание 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представителям), равные, качественные условия ДО, вне зависимости от места и региона проживания. </vt:lpstr>
      <vt:lpstr>В части, формируемой участниками образовательных отношений, представлены выбранные участниками образовательных отношений программы, направленные на развитие детей в образовательных областях, видах деятельности и культурных практиках (парциальные образовательные программы), отобранные с учетом приоритетных направлений, климатических особенностей, а также для обеспечения коррекции нарушений развития и ориентированные на потребность детей и их родителей.        Учебно-методический комплект части ООП ДО, формируемой участниками образовательных отношений представлен Образовательной программы дошкольного образования «СамоЦвет»: дошкольный возраст / Н. В. Дягилева, О. В. Закревская, О. В. Толстикова, О. А. Трофимова, которая раскрывает содержание, логику, объем работы с детьми раннего и дошкольного возраста, направленные на обеспечение воспитания и развития на идеях образования на основе духовно-нравственных и социокультурных ценностей, принятия и уважения ценности «Семья», «Здоровья», «Социальная солидарность», «Труд и творчество». С учетом содержания программы «СамоЦвет», содержание образовательных областей взаимодополняется с учётом специфики уральского региона - национально-культурных, климатических и социокультурных условий, а также образовательными проектами специалистов и педагогов всех возрастных групп. </vt:lpstr>
      <vt:lpstr>В соответствии с требованиями ФГОС ДО в ООП-ОП ДО содержится:  * целевой раздел; содержательный раздел; *организационный раздел   В каждом из разделов отражается обязательная часть         и часть, формируемая участниками образовательных отношений. </vt:lpstr>
      <vt:lpstr>В целевом разделе ООП-ОП ДО представлены: - цели,  -             задачи, принципы и подходы к ее формированию;  - планируемые результаты освоения Программы в младенческом, раннем, дошкольном возрастах,  а также на этапе завершения освоения Программы;  - характеристики особенностей развития детей младенческого, раннего и дошкольного возрастов,  -                подходы к педагогической диагностике планируемых результатов. </vt:lpstr>
      <vt:lpstr>Содержательный раздел ООП-ОП ДО включает описание: - задач и содержания образовательной деятельности по каждой из образовательных областей для всех возрастных групп обучающихся (социально-коммуникативное развитие, познавательное развитие, речевое развитие, художественно-эстетическое развитие и физическое развитие) в соответствии с федеральной программой и с учетом используемых методических пособий, обеспечивающих реализацию данного содержания. - вариативных форм, способов, методов и средств реализации Федеральной программы с учетом возрастных и индивидуальных особенностей воспитанников, специфики их образовательных потребностей и интересов; - особенностей образовательной деятельности разных видов и культурных практик; - способов поддержки детской инициативы; - особенностей взаимодействия педагогического коллектива с семьями обучающихся; - образовательной деятельности по профессиональной коррекции нарушений развития  детей. Содержательный раздел включает РАБОЧУЮ ПРОГРАММУ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 </vt:lpstr>
      <vt:lpstr>Содержание образовательного процесса направлено на организацию активной деятельности детей по созиданию, получению, овладению и применению полученных знаний для решения проблем. Развивающая образовательная среда спроектирована с учетом проектной технологии и выражена в:  создании центров активности. Ребёнок развивается через познание, переживание и преобразование окружающего мира, поэтому тщательно продуманная развивающей образовательной среда побуждает детей к исследованию, проявлению инициативы и творчества;  создании условий для осознанного и ответственного выбора. Ребёнок должен стать активным участником образовательного процесса, поэтому он должен иметь возможность (быть поставлен перед необходимостью) делать выбор: видов деятельности, партнёров, материалов и др. Ребенок вначале учится делать осознанный выбор, а затем постепенно осознаёт, что несёт ответственность за сделанный выбор. </vt:lpstr>
      <vt:lpstr>   Созданная в процессе совместной деятельности взрослых и детей развивающая среда побуждает ребёнка к исследованию, проявлению инициативы и творчества.          Ежедневно дети могут сделать свой выбор и организовать свою деятельность в созданных в группе центрах активности: математики, литературы, экспериментирования, искусства, игры, движения, природы, строительства, познания. Центры наполнены материалами, стимулирующими активность, развитие и доступны детям.           В течение всего дня педагоги стимулируют воспитанников к самостоятельному планированию собственной деятельности, к выбору материалов и способов действия, а также партнёров, помогают детям осмысливать и оценить свой выбор и его результаты, поощряют их инициативу и активность. </vt:lpstr>
      <vt:lpstr>Особое внимание в ООП-ОП ДО уделено созданию условий для вовлечения семьи в образовательный процесс, уважению и поддержке всех форм участия семей в образовании детей.          Одним из психолого-педагогических условий реализации основной образовательной программы дошкольного образования является построение взаимодействия с семьями воспитанников в целях осуществления полноценного развития каждого ребенка, вовлечение семей воспитанников непосредственно в образовательный процесс.          В программе предусмотрены условия взаимодействия педагогов с семьями: - обеспечение открытости информации о процессе и результатах образования, об образовательной системе (в той мере, в которой это не противоречит санитарно- гигиеническим требованиям) в целом; -    обеспечение возможности и поощрение родителей в высказывании своих предложений по вопросам планирования, реализации и оценки результатов образовательной деятельности; -      обеспечение возможности беседовать с «глазу на глаз», конфиденциальности сведений, предоставленных родителями.            Вовлечение семьи в реализацию задач образования чрезвычайно важно для обогащения познавательной деятельности детей в детском саду и для использования тех интересов ребенка и того обучения, которое имеет место дома. Система работы с родителями предполагает использование как традиционных, так и инновационных методов взаимодействия </vt:lpstr>
      <vt:lpstr> Организационном разделе ООП-ОП ДО представлены условия: психолого-педагогические и кадровые условия реализации программы; организации развивающей предметно-пространственной среды (далее - РППС) в ДОО; материально-технические условия обеспечения Программы, обеспеченность методическими материалами и средствами обучения и воспитания и т.д., которые позволяют достигнуть педагогическому коллективу в партнерском взаимодействии с родителями воспитанников, поставленных в ООП-ОП ДО целей, задач, планируемых результатов.                     Раздел включает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перечень рекомендованных для семейного просмотра анимационных произведений.                      В разделе представлены: учебный план режим и распорядок дня для всех возрастных групп Детского сада, календарный учебный график, календарный план воспитательной работы. </vt:lpstr>
      <vt:lpstr>При соблюдении требований к реализации ООП- ОП ДО и создании                                                                                           единой образовательной среды создается основа для преемственности уровней дошкольного и начального общего                                                          образования.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detsad86pc2@outlook.com</dc:creator>
  <cp:lastModifiedBy>detsad86pc2@outlook.com</cp:lastModifiedBy>
  <cp:revision>1</cp:revision>
  <dcterms:created xsi:type="dcterms:W3CDTF">2023-08-30T17:38:31Z</dcterms:created>
  <dcterms:modified xsi:type="dcterms:W3CDTF">2023-08-30T18:18:54Z</dcterms:modified>
</cp:coreProperties>
</file>